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4" r:id="rId2"/>
    <p:sldId id="265" r:id="rId3"/>
    <p:sldId id="295" r:id="rId4"/>
    <p:sldId id="294" r:id="rId5"/>
    <p:sldId id="297" r:id="rId6"/>
    <p:sldId id="296" r:id="rId7"/>
    <p:sldId id="292" r:id="rId8"/>
    <p:sldId id="302" r:id="rId9"/>
    <p:sldId id="299" r:id="rId10"/>
    <p:sldId id="298" r:id="rId11"/>
    <p:sldId id="259" r:id="rId12"/>
    <p:sldId id="293" r:id="rId13"/>
    <p:sldId id="301" r:id="rId14"/>
    <p:sldId id="291" r:id="rId15"/>
    <p:sldId id="280" r:id="rId16"/>
    <p:sldId id="279" r:id="rId17"/>
    <p:sldId id="277" r:id="rId18"/>
    <p:sldId id="289" r:id="rId19"/>
  </p:sldIdLst>
  <p:sldSz cx="9906000" cy="6858000" type="A4"/>
  <p:notesSz cx="6867525" cy="99949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0000"/>
    <a:srgbClr val="FF3300"/>
    <a:srgbClr val="6600FF"/>
    <a:srgbClr val="009999"/>
    <a:srgbClr val="FF6633"/>
    <a:srgbClr val="F8F8F8"/>
    <a:srgbClr val="FFFF99"/>
    <a:srgbClr val="B1A9CF"/>
    <a:srgbClr val="988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759" autoAdjust="0"/>
    <p:restoredTop sz="96370" autoAdjust="0"/>
  </p:normalViewPr>
  <p:slideViewPr>
    <p:cSldViewPr>
      <p:cViewPr varScale="1">
        <p:scale>
          <a:sx n="110" d="100"/>
          <a:sy n="110" d="100"/>
        </p:scale>
        <p:origin x="888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5" tIns="48173" rIns="96345" bIns="48173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300">
                <a:latin typeface="Times New Roman" pitchFamily="18" charset="0"/>
                <a:ea typeface="굴림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008" y="0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5" tIns="48173" rIns="96345" bIns="481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300">
                <a:latin typeface="Times New Roman" pitchFamily="18" charset="0"/>
                <a:ea typeface="굴림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3421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5" tIns="48173" rIns="96345" bIns="48173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300">
                <a:latin typeface="Times New Roman" pitchFamily="18" charset="0"/>
                <a:ea typeface="굴림" charset="-127"/>
              </a:defRPr>
            </a:lvl1pPr>
          </a:lstStyle>
          <a:p>
            <a:r>
              <a:rPr lang="en-US" altLang="ko-KR"/>
              <a:t>WWW.UVS.CO.KR</a:t>
            </a:r>
            <a:endParaRPr lang="en-US" altLang="ko-KR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008" y="9493421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5" tIns="48173" rIns="96345" bIns="481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300">
                <a:latin typeface="Times New Roman" pitchFamily="18" charset="0"/>
                <a:ea typeface="굴림" charset="-127"/>
              </a:defRPr>
            </a:lvl1pPr>
          </a:lstStyle>
          <a:p>
            <a:fld id="{FEDFB096-8838-42BA-BB37-7633B4AA0D56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763516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5" tIns="48173" rIns="96345" bIns="48173" numCol="1" anchor="ctr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굴림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1598" y="0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345" tIns="48173" rIns="96345" bIns="48173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굴림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7075" y="749300"/>
            <a:ext cx="5413375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670" y="4747578"/>
            <a:ext cx="5036185" cy="449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5" tIns="48173" rIns="96345" bIns="48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5155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5" tIns="48173" rIns="96345" bIns="4817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굴림" charset="-127"/>
              </a:defRPr>
            </a:lvl1pPr>
          </a:lstStyle>
          <a:p>
            <a:r>
              <a:rPr lang="en-US" altLang="ko-KR"/>
              <a:t>WWW.UVS.CO.KR</a:t>
            </a:r>
            <a:endParaRPr lang="en-US" altLang="ko-KR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1598" y="9495155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345" tIns="48173" rIns="96345" bIns="4817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굴림" charset="-127"/>
              </a:defRPr>
            </a:lvl1pPr>
          </a:lstStyle>
          <a:p>
            <a:fld id="{00B2E5D4-3130-4A5E-8B56-889BA5E4B929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240818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34FD0-A162-4142-94C1-D6B62C27F85F}" type="slidenum">
              <a:rPr lang="ko-KR" altLang="en-US"/>
              <a:pPr/>
              <a:t>1</a:t>
            </a:fld>
            <a:endParaRPr lang="en-US" altLang="ko-KR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413375" cy="374808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charset="-127"/>
            </a:endParaRPr>
          </a:p>
          <a:p>
            <a:endParaRPr lang="ko-KR" altLang="en-US" dirty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27075" y="749300"/>
            <a:ext cx="5413375" cy="37480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2E5D4-3130-4A5E-8B56-889BA5E4B929}" type="slidenum">
              <a:rPr lang="ko-KR" altLang="en-US" smtClean="0"/>
              <a:pPr/>
              <a:t>11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8769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ko-KR" altLang="en-US" sz="2400" dirty="0">
                <a:latin typeface="Times New Roman" pitchFamily="18" charset="0"/>
                <a:ea typeface="굴림" charset="-127"/>
              </a:endParaRPr>
            </a:p>
            <a:p>
              <a:pPr algn="ctr" eaLnBrk="1" hangingPunct="1"/>
              <a:endParaRPr kumimoji="1" lang="ko-KR" altLang="en-US" sz="2400" dirty="0">
                <a:latin typeface="Times New Roman" pitchFamily="18" charset="0"/>
                <a:ea typeface="굴림" charset="-127"/>
              </a:endParaRPr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1" lang="ko-KR" altLang="en-US" sz="2400" dirty="0">
                <a:latin typeface="Times New Roman" pitchFamily="18" charset="0"/>
                <a:ea typeface="굴림" charset="-127"/>
              </a:endParaRPr>
            </a:p>
            <a:p>
              <a:pPr eaLnBrk="1" hangingPunct="1"/>
              <a:endParaRPr kumimoji="1" lang="ko-KR" altLang="en-US" sz="2400" dirty="0">
                <a:latin typeface="Times New Roman" pitchFamily="18" charset="0"/>
                <a:ea typeface="굴림" charset="-127"/>
              </a:endParaRPr>
            </a:p>
          </p:txBody>
        </p:sp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915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</p:txBody>
          </p:sp>
          <p:sp>
            <p:nvSpPr>
              <p:cNvPr id="4915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</p:txBody>
          </p:sp>
          <p:sp>
            <p:nvSpPr>
              <p:cNvPr id="4916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</p:txBody>
          </p:sp>
          <p:sp>
            <p:nvSpPr>
              <p:cNvPr id="4916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</p:txBody>
          </p:sp>
          <p:sp>
            <p:nvSpPr>
              <p:cNvPr id="4916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</p:txBody>
          </p:sp>
          <p:sp>
            <p:nvSpPr>
              <p:cNvPr id="4916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</p:txBody>
          </p:sp>
          <p:sp>
            <p:nvSpPr>
              <p:cNvPr id="4916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</p:txBody>
          </p:sp>
          <p:sp>
            <p:nvSpPr>
              <p:cNvPr id="4916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</p:txBody>
          </p:sp>
          <p:sp>
            <p:nvSpPr>
              <p:cNvPr id="4916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</p:txBody>
          </p:sp>
          <p:sp>
            <p:nvSpPr>
              <p:cNvPr id="4916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  <a:p>
                <a:pPr eaLnBrk="1" hangingPunct="1"/>
                <a:endParaRPr kumimoji="1" lang="ko-KR" altLang="en-US" sz="2400" dirty="0">
                  <a:latin typeface="Times New Roman" pitchFamily="18" charset="0"/>
                  <a:ea typeface="굴림" charset="-127"/>
                </a:endParaRPr>
              </a:p>
            </p:txBody>
          </p:sp>
        </p:grpSp>
      </p:grpSp>
      <p:sp>
        <p:nvSpPr>
          <p:cNvPr id="4916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BD5093-93BC-4DE4-B77B-B027E14E72D1}" type="slidenum">
              <a:rPr lang="ko-KR" altLang="en-US"/>
              <a:pPr/>
              <a:t>‹#›</a:t>
            </a:fld>
            <a:endParaRPr lang="en-US" altLang="ko-KR" dirty="0"/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19450" y="1828800"/>
            <a:ext cx="652145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19450" y="4267200"/>
            <a:ext cx="652145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52EC46-E270-4157-B8C4-C338FC9BEC41}" type="slidenum">
              <a:rPr lang="ko-KR" altLang="en-US"/>
              <a:pPr/>
              <a:t>‹#›</a:t>
            </a:fld>
            <a:endParaRPr lang="en-US" altLang="ko-KR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457200"/>
            <a:ext cx="222885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457200"/>
            <a:ext cx="652145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00E743-9BE4-479A-BC13-BD4F8B962093}" type="slidenum">
              <a:rPr lang="ko-KR" altLang="en-US"/>
              <a:pPr/>
              <a:t>‹#›</a:t>
            </a:fld>
            <a:endParaRPr lang="en-US" altLang="ko-KR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95300" y="1981200"/>
            <a:ext cx="4375150" cy="3886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375150" cy="3886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C1ECC3E2-EF9F-4AA2-B0FB-F44373209E0B}" type="slidenum">
              <a:rPr lang="ko-KR" altLang="en-US"/>
              <a:pPr/>
              <a:t>‹#›</a:t>
            </a:fld>
            <a:endParaRPr lang="en-US" altLang="ko-KR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제목, 텍스트 및 클립 아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95300" y="1981200"/>
            <a:ext cx="4375150" cy="3886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클립 아트 개체 틀 3"/>
          <p:cNvSpPr>
            <a:spLocks noGrp="1"/>
          </p:cNvSpPr>
          <p:nvPr>
            <p:ph type="clipArt" sz="half" idx="2"/>
          </p:nvPr>
        </p:nvSpPr>
        <p:spPr>
          <a:xfrm>
            <a:off x="5035550" y="1981200"/>
            <a:ext cx="4375150" cy="3886200"/>
          </a:xfrm>
        </p:spPr>
        <p:txBody>
          <a:bodyPr/>
          <a:lstStyle/>
          <a:p>
            <a:r>
              <a:rPr lang="ko-KR" altLang="en-US" dirty="0"/>
              <a:t>클립 아트를 추가하려면 아이콘을 클릭하십시오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CFB1B760-7FAE-4A0E-B70C-B5B45DACF74C}" type="slidenum">
              <a:rPr lang="ko-KR" altLang="en-US"/>
              <a:pPr/>
              <a:t>‹#›</a:t>
            </a:fld>
            <a:endParaRPr lang="en-US" altLang="ko-KR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제목, 클립 아트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클립 아트 개체 틀 2"/>
          <p:cNvSpPr>
            <a:spLocks noGrp="1"/>
          </p:cNvSpPr>
          <p:nvPr>
            <p:ph type="clipArt" sz="half" idx="1"/>
          </p:nvPr>
        </p:nvSpPr>
        <p:spPr>
          <a:xfrm>
            <a:off x="495300" y="1981200"/>
            <a:ext cx="4375150" cy="3886200"/>
          </a:xfrm>
        </p:spPr>
        <p:txBody>
          <a:bodyPr/>
          <a:lstStyle/>
          <a:p>
            <a:r>
              <a:rPr lang="ko-KR" altLang="en-US" dirty="0"/>
              <a:t>클립 아트를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35550" y="1981200"/>
            <a:ext cx="4375150" cy="3886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8E00A011-1512-4937-BE03-FE82FD6726BE}" type="slidenum">
              <a:rPr lang="ko-KR" altLang="en-US"/>
              <a:pPr/>
              <a:t>‹#›</a:t>
            </a:fld>
            <a:endParaRPr lang="en-US" altLang="ko-KR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224334-DD71-4E54-8291-8DBE4B278645}" type="slidenum">
              <a:rPr lang="ko-KR" altLang="en-US"/>
              <a:pPr/>
              <a:t>‹#›</a:t>
            </a:fld>
            <a:endParaRPr lang="en-US" altLang="ko-KR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0B6D74-ADCB-4B9F-9D82-148723B4FA99}" type="slidenum">
              <a:rPr lang="ko-KR" altLang="en-US"/>
              <a:pPr/>
              <a:t>‹#›</a:t>
            </a:fld>
            <a:endParaRPr lang="en-US" altLang="ko-KR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43751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3751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50D5C6-5187-43B6-91BA-796FD6B46C13}" type="slidenum">
              <a:rPr lang="ko-KR" altLang="en-US"/>
              <a:pPr/>
              <a:t>‹#›</a:t>
            </a:fld>
            <a:endParaRPr lang="en-US" altLang="ko-KR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7FE3B9-44D5-43DE-9AD7-A326EE6D86BD}" type="slidenum">
              <a:rPr lang="ko-KR" altLang="en-US"/>
              <a:pPr/>
              <a:t>‹#›</a:t>
            </a:fld>
            <a:endParaRPr lang="en-US" altLang="ko-KR" dirty="0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0845E9-3027-418F-8F8B-B33B1AB7E5E9}" type="slidenum">
              <a:rPr lang="ko-KR" altLang="en-US"/>
              <a:pPr/>
              <a:t>‹#›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C3F468-439C-410C-B539-89382ECB74E9}" type="slidenum">
              <a:rPr lang="ko-KR" altLang="en-US"/>
              <a:pPr/>
              <a:t>‹#›</a:t>
            </a:fld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FEEE1B-46BA-41A5-9196-0FC26F90C287}" type="slidenum">
              <a:rPr lang="ko-KR" altLang="en-US"/>
              <a:pPr/>
              <a:t>‹#›</a:t>
            </a:fld>
            <a:endParaRPr lang="en-US" altLang="ko-KR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AB2962-40EF-4DBD-8DE1-F529C035340E}" type="slidenum">
              <a:rPr lang="ko-KR" altLang="en-US"/>
              <a:pPr/>
              <a:t>‹#›</a:t>
            </a:fld>
            <a:endParaRPr lang="en-US" altLang="ko-KR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a typeface="굴림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  <a:ea typeface="굴림" charset="-127"/>
              </a:defRPr>
            </a:lvl1pPr>
          </a:lstStyle>
          <a:p>
            <a:fld id="{EA0B80A6-1DF9-4A9B-8DE9-8E2E26AEF514}" type="slidenum">
              <a:rPr lang="ko-KR" altLang="en-US"/>
              <a:pPr/>
              <a:t>‹#›</a:t>
            </a:fld>
            <a:endParaRPr lang="en-US" altLang="ko-KR" dirty="0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906000" cy="546100"/>
            <a:chOff x="0" y="0"/>
            <a:chExt cx="5760" cy="344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ko-KR" altLang="en-US" sz="2400" dirty="0">
                <a:latin typeface="Times New Roman" pitchFamily="18" charset="0"/>
                <a:ea typeface="굴림" charset="-127"/>
              </a:endParaRPr>
            </a:p>
            <a:p>
              <a:pPr algn="ctr" eaLnBrk="1" hangingPunct="1"/>
              <a:endParaRPr kumimoji="1" lang="ko-KR" altLang="en-US" sz="2400" dirty="0">
                <a:latin typeface="Times New Roman" pitchFamily="18" charset="0"/>
                <a:ea typeface="굴림" charset="-127"/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1" lang="ko-KR" altLang="en-US" sz="2400" dirty="0">
                <a:latin typeface="Times New Roman" pitchFamily="18" charset="0"/>
                <a:ea typeface="굴림" charset="-127"/>
              </a:endParaRPr>
            </a:p>
            <a:p>
              <a:pPr eaLnBrk="1" hangingPunct="1"/>
              <a:endParaRPr kumimoji="1" lang="ko-KR" altLang="en-US" sz="2400" dirty="0">
                <a:latin typeface="Times New Roman" pitchFamily="18" charset="0"/>
                <a:ea typeface="굴림" charset="-127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ko-KR" altLang="en-US" dirty="0">
                <a:solidFill>
                  <a:schemeClr val="hlink"/>
                </a:solidFill>
                <a:ea typeface="굴림" charset="-127"/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ko-KR" altLang="en-US" dirty="0">
                <a:solidFill>
                  <a:schemeClr val="hlink"/>
                </a:solidFill>
                <a:ea typeface="굴림" charset="-127"/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ko-KR" altLang="en-US" dirty="0">
                <a:solidFill>
                  <a:schemeClr val="accent2"/>
                </a:solidFill>
                <a:ea typeface="굴림" charset="-127"/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ko-KR" altLang="en-US" dirty="0">
                <a:solidFill>
                  <a:schemeClr val="hlink"/>
                </a:solidFill>
                <a:ea typeface="굴림" charset="-127"/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1" lang="ko-KR" altLang="en-US" sz="2400" dirty="0">
                <a:latin typeface="Times New Roman" pitchFamily="18" charset="0"/>
                <a:ea typeface="굴림" charset="-127"/>
              </a:endParaRPr>
            </a:p>
            <a:p>
              <a:pPr eaLnBrk="1" hangingPunct="1"/>
              <a:endParaRPr kumimoji="1" lang="ko-KR" altLang="en-US" sz="2400" dirty="0">
                <a:latin typeface="Times New Roman" pitchFamily="18" charset="0"/>
                <a:ea typeface="굴림" charset="-127"/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ko-KR" altLang="en-US" dirty="0">
                <a:solidFill>
                  <a:schemeClr val="accent2"/>
                </a:solidFill>
                <a:ea typeface="굴림" charset="-127"/>
              </a:endParaRP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ko-KR" altLang="en-US" dirty="0">
                <a:solidFill>
                  <a:schemeClr val="accent2"/>
                </a:solidFill>
                <a:ea typeface="굴림" charset="-127"/>
              </a:endParaRPr>
            </a:p>
          </p:txBody>
        </p: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4572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charset="-127"/>
              </a:defRPr>
            </a:lvl1pPr>
          </a:lstStyle>
          <a:p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40830" y="2248438"/>
            <a:ext cx="6965169" cy="1323439"/>
          </a:xfrm>
          <a:noFill/>
          <a:ln/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>
                <a:latin typeface="바탕체" pitchFamily="17" charset="-127"/>
                <a:ea typeface="바탕체" pitchFamily="17" charset="-127"/>
              </a:rPr>
              <a:t>다중이용시설용 방역장비</a:t>
            </a:r>
            <a:br>
              <a:rPr lang="en-US" altLang="ko-KR" sz="4500" b="1" dirty="0">
                <a:latin typeface="바탕체" pitchFamily="17" charset="-127"/>
                <a:ea typeface="바탕체" pitchFamily="17" charset="-127"/>
              </a:rPr>
            </a:br>
            <a:r>
              <a:rPr lang="ko-KR" altLang="en-US" sz="4000" b="1" dirty="0">
                <a:latin typeface="바탕체" pitchFamily="17" charset="-127"/>
                <a:ea typeface="바탕체" pitchFamily="17" charset="-127"/>
              </a:rPr>
              <a:t>대인소독기 제안서 </a:t>
            </a:r>
          </a:p>
        </p:txBody>
      </p:sp>
      <p:pic>
        <p:nvPicPr>
          <p:cNvPr id="6" name="그림 5" descr="SUNJI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5606" y="6147849"/>
            <a:ext cx="3421637" cy="7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971255" y="4217999"/>
            <a:ext cx="1938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kern="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www.UVS.co.kr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804303" y="4248844"/>
            <a:ext cx="232514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전국번호 </a:t>
            </a: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: 1600-6533</a:t>
            </a:r>
            <a:endParaRPr kumimoji="0" lang="ko-KR" altLang="en-US" sz="15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12" name="그림 11" descr="인증로고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7779" y="1142984"/>
            <a:ext cx="3018256" cy="478564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BD5093-93BC-4DE4-B77B-B027E14E72D1}" type="slidenum">
              <a:rPr lang="ko-KR" altLang="en-US" smtClean="0"/>
              <a:pPr/>
              <a:t>1</a:t>
            </a:fld>
            <a:endParaRPr lang="en-US" altLang="ko-K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714743" y="3891653"/>
            <a:ext cx="63460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[ G2B </a:t>
            </a:r>
            <a:r>
              <a:rPr kumimoji="0" lang="ko-KR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분류번호 </a:t>
            </a: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: 21101899   </a:t>
            </a:r>
            <a:r>
              <a:rPr kumimoji="0" lang="ko-KR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검색어</a:t>
            </a:r>
            <a:r>
              <a:rPr kumimoji="0" lang="ko-KR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: </a:t>
            </a:r>
            <a:r>
              <a:rPr kumimoji="0" lang="ko-KR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대인소독기 </a:t>
            </a:r>
            <a:r>
              <a:rPr lang="en-US" altLang="ko-KR" sz="1500" b="1" kern="0" dirty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or </a:t>
            </a:r>
            <a:r>
              <a:rPr lang="ko-KR" altLang="en-US" sz="1500" b="1" kern="0" dirty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방역장비 </a:t>
            </a:r>
            <a:r>
              <a:rPr lang="en-US" altLang="ko-KR" sz="1500" b="1" kern="0" dirty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]</a:t>
            </a:r>
            <a:endParaRPr kumimoji="0" lang="ko-KR" altLang="en-US" sz="15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880992" y="5661248"/>
            <a:ext cx="3510094" cy="3874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   30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년 전통의 환경 전문기업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973CB1-B72C-4ED5-A0F9-881A3DA8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96" y="483578"/>
            <a:ext cx="8915400" cy="1371600"/>
          </a:xfrm>
        </p:spPr>
        <p:txBody>
          <a:bodyPr/>
          <a:lstStyle/>
          <a:p>
            <a:r>
              <a:rPr lang="en-US" altLang="ko-KR" sz="2000" b="1" dirty="0"/>
              <a:t>6-3.</a:t>
            </a:r>
            <a:r>
              <a:rPr lang="ko-KR" altLang="en-US" sz="2000" b="1" dirty="0"/>
              <a:t>설치사례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6AD58F7F-74E8-4439-9CC7-74AA2C3663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44811"/>
            <a:ext cx="2797318" cy="2097988"/>
          </a:xfr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6887FA1-8DCD-4D76-BDFA-B371BD40A4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CC3E2-EF9F-4AA2-B0FB-F44373209E0B}" type="slidenum">
              <a:rPr lang="ko-KR" altLang="en-US" smtClean="0"/>
              <a:pPr/>
              <a:t>10</a:t>
            </a:fld>
            <a:endParaRPr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DC6A567-41DE-4A40-8A73-D301F8A46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96" y="1609815"/>
            <a:ext cx="2944205" cy="183718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E786A84-A732-47C3-B96C-36FB64CD8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4334912"/>
            <a:ext cx="3266105" cy="183718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CD36E48-DDFE-48D4-8652-B1A27E498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33" y="1725531"/>
            <a:ext cx="2548139" cy="191110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93F5580-896A-4734-8AF4-29EEBA1007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69" y="4023834"/>
            <a:ext cx="1707654" cy="227687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D3E8ED8-96AA-4DAF-A060-6AFBA55F3E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03" y="4077072"/>
            <a:ext cx="2688299" cy="2016224"/>
          </a:xfrm>
          <a:prstGeom prst="rect">
            <a:avLst/>
          </a:prstGeom>
        </p:spPr>
      </p:pic>
      <p:sp>
        <p:nvSpPr>
          <p:cNvPr id="18" name="Rectangle 20">
            <a:extLst>
              <a:ext uri="{FF2B5EF4-FFF2-40B4-BE49-F238E27FC236}">
                <a16:creationId xmlns:a16="http://schemas.microsoft.com/office/drawing/2014/main" id="{740EB991-0AFA-46DA-BBD8-FE213583F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14" y="3781444"/>
            <a:ext cx="2493685" cy="2423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공공시설 대인소독기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B8A40E5D-001F-4BF1-A233-0A8684410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332" y="3690145"/>
            <a:ext cx="2493686" cy="2423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  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거점소독시설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E5E9D42D-FC5C-403B-BB8D-A21A58D3E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215" y="3689873"/>
            <a:ext cx="2349669" cy="2423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    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농장입구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98110C-5381-46B5-9658-71211B414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13" y="6207065"/>
            <a:ext cx="2349671" cy="29562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순천만 국가정원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2A55D4E6-146E-48A3-AD53-707D63049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5101" y="6172097"/>
            <a:ext cx="2737901" cy="2198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400" b="1" dirty="0" err="1">
                <a:latin typeface="맑은 고딕" pitchFamily="50" charset="-127"/>
                <a:ea typeface="맑은 고딕" pitchFamily="50" charset="-127"/>
              </a:rPr>
              <a:t>ktx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역사대합실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15148602-8318-4BEC-801D-C1643ED80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269" y="6329185"/>
            <a:ext cx="1707654" cy="29562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병원입구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94753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00042"/>
            <a:ext cx="8915400" cy="714380"/>
          </a:xfrm>
        </p:spPr>
        <p:txBody>
          <a:bodyPr/>
          <a:lstStyle/>
          <a:p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출입구 대인소독기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 SJ-350 </a:t>
            </a:r>
            <a:r>
              <a:rPr lang="en-US" altLang="ko-KR" sz="15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500" b="1" dirty="0">
                <a:latin typeface="맑은 고딕" pitchFamily="50" charset="-127"/>
                <a:ea typeface="맑은 고딕" pitchFamily="50" charset="-127"/>
              </a:rPr>
              <a:t>출입 방문자 소독</a:t>
            </a:r>
            <a:r>
              <a:rPr lang="en-US" altLang="ko-KR" sz="1500" b="1" dirty="0"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389638"/>
            <a:ext cx="4290881" cy="491968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z="1400" dirty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z="1400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B1B760-7FAE-4A0E-B70C-B5B45DACF74C}" type="slidenum">
              <a:rPr lang="ko-KR" altLang="en-US" smtClean="0"/>
              <a:pPr/>
              <a:t>11</a:t>
            </a:fld>
            <a:endParaRPr lang="en-US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83" y="1613475"/>
            <a:ext cx="3021230" cy="4471492"/>
          </a:xfrm>
          <a:prstGeom prst="rect">
            <a:avLst/>
          </a:prstGeom>
        </p:spPr>
      </p:pic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5109502" y="1808739"/>
            <a:ext cx="3979598" cy="4319587"/>
          </a:xfrm>
          <a:prstGeom prst="roundRect">
            <a:avLst>
              <a:gd name="adj" fmla="val 4690"/>
            </a:avLst>
          </a:prstGeom>
          <a:solidFill>
            <a:schemeClr val="bg1"/>
          </a:solidFill>
          <a:ln w="571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en-US" sz="1400">
              <a:latin typeface="굴림" charset="-127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5611681" y="1613475"/>
            <a:ext cx="3116263" cy="393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>
              <a:defRPr/>
            </a:pPr>
            <a:endParaRPr kumimoji="1" lang="ko-KR" altLang="en-US" sz="14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flipH="1">
            <a:off x="8430420" y="1710313"/>
            <a:ext cx="120385" cy="196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en-US" sz="1400">
              <a:latin typeface="굴림" charset="-127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flipH="1">
            <a:off x="5783661" y="1710313"/>
            <a:ext cx="120385" cy="196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en-US" sz="1400">
              <a:latin typeface="굴림" charset="-127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gray">
          <a:xfrm>
            <a:off x="6510952" y="1638876"/>
            <a:ext cx="126989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" charset="-127"/>
              </a:rPr>
              <a:t>SJ-350 </a:t>
            </a:r>
            <a:r>
              <a:rPr lang="ko-KR" altLang="en-US" sz="1400" b="1" dirty="0">
                <a:solidFill>
                  <a:schemeClr val="bg1"/>
                </a:solidFill>
                <a:latin typeface="굴림" charset="-127"/>
              </a:rPr>
              <a:t>제원 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343394" y="2174319"/>
            <a:ext cx="3510094" cy="3874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전   원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AC 220V (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단상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5343394" y="2659712"/>
            <a:ext cx="3510094" cy="38747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규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  격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1300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㎜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×1000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㎜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×2100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㎜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5343394" y="3641814"/>
            <a:ext cx="3510094" cy="386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운영방식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전자동 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콘트롤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5343394" y="4144452"/>
            <a:ext cx="3510094" cy="3874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소독방식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자외선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오존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적외선</a:t>
            </a: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5343394" y="4603929"/>
            <a:ext cx="3510094" cy="3874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소독시간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0 ~ 15sec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5339954" y="5080554"/>
            <a:ext cx="3510094" cy="38747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소독 후 출입이 가능한 자동 개폐장치 </a:t>
            </a: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5343394" y="5557180"/>
            <a:ext cx="3510094" cy="38747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발판소독기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SUS W610*D470*H30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5343044" y="3137758"/>
            <a:ext cx="3510094" cy="386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재   질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샌드위치 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판넬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50T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CC3E2-EF9F-4AA2-B0FB-F44373209E0B}" type="slidenum">
              <a:rPr lang="ko-KR" altLang="en-US" smtClean="0"/>
              <a:pPr/>
              <a:t>12</a:t>
            </a:fld>
            <a:endParaRPr lang="en-US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73" y="1254658"/>
            <a:ext cx="3466912" cy="42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109502" y="1413670"/>
            <a:ext cx="3979598" cy="4319587"/>
          </a:xfrm>
          <a:prstGeom prst="roundRect">
            <a:avLst>
              <a:gd name="adj" fmla="val 4690"/>
            </a:avLst>
          </a:prstGeom>
          <a:solidFill>
            <a:schemeClr val="bg1"/>
          </a:solidFill>
          <a:ln w="571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en-US" sz="1400">
              <a:latin typeface="굴림" charset="-127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5611681" y="1218406"/>
            <a:ext cx="3116263" cy="393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>
              <a:defRPr/>
            </a:pPr>
            <a:endParaRPr kumimoji="1" lang="ko-KR" altLang="en-US" sz="14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flipH="1">
            <a:off x="8430420" y="1315244"/>
            <a:ext cx="120385" cy="196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en-US" sz="1400">
              <a:latin typeface="굴림" charset="-127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flipH="1">
            <a:off x="5783661" y="1315244"/>
            <a:ext cx="120385" cy="196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en-US" sz="1400">
              <a:latin typeface="굴림" charset="-127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gray">
          <a:xfrm>
            <a:off x="6464464" y="1243807"/>
            <a:ext cx="136287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" charset="-127"/>
              </a:rPr>
              <a:t>SJ-350s </a:t>
            </a:r>
            <a:r>
              <a:rPr lang="ko-KR" altLang="en-US" sz="1400" b="1" dirty="0">
                <a:solidFill>
                  <a:schemeClr val="bg1"/>
                </a:solidFill>
                <a:latin typeface="굴림" charset="-127"/>
              </a:rPr>
              <a:t>제원 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343394" y="1779249"/>
            <a:ext cx="3510094" cy="3428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전   원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AC 220V (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단상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343394" y="2192635"/>
            <a:ext cx="3510094" cy="34289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규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  격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1700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㎜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×1100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㎜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×2100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㎜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5343394" y="3056732"/>
            <a:ext cx="3510094" cy="3416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운영방식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전자동 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콘트롤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343394" y="3488779"/>
            <a:ext cx="3510094" cy="3428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소독방식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자외선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오존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적외선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5343394" y="3920827"/>
            <a:ext cx="3510094" cy="3428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소독시간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0 ~ 15sec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5339954" y="4802071"/>
            <a:ext cx="3510094" cy="34289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동파방지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히터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열전구방식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200W)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5343394" y="5234119"/>
            <a:ext cx="3510094" cy="34289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발판소독기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SUS W610*D470*H30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5343044" y="2624684"/>
            <a:ext cx="3510094" cy="3416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재   질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샌트위치판넬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50T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28497" y="404664"/>
            <a:ext cx="89154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kern="0" dirty="0">
                <a:latin typeface="맑은 고딕" pitchFamily="50" charset="-127"/>
                <a:ea typeface="맑은 고딕" pitchFamily="50" charset="-127"/>
                <a:cs typeface="+mj-cs"/>
              </a:rPr>
              <a:t>8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. 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대인소독기 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SJ-350s </a:t>
            </a:r>
            <a:r>
              <a:rPr lang="en-US" altLang="ko-KR" sz="1500" b="1" kern="0" dirty="0">
                <a:latin typeface="맑은 고딕" pitchFamily="50" charset="-127"/>
                <a:ea typeface="맑은 고딕" pitchFamily="50" charset="-127"/>
                <a:cs typeface="+mj-cs"/>
              </a:rPr>
              <a:t>[</a:t>
            </a:r>
            <a:r>
              <a:rPr kumimoji="0" lang="ko-KR" alt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출입자</a:t>
            </a:r>
            <a:r>
              <a:rPr lang="ko-KR" altLang="en-US" sz="1500" b="1" kern="0" dirty="0">
                <a:latin typeface="맑은 고딕" pitchFamily="50" charset="-127"/>
                <a:ea typeface="맑은 고딕" pitchFamily="50" charset="-127"/>
                <a:cs typeface="+mj-cs"/>
              </a:rPr>
              <a:t> 및</a:t>
            </a:r>
            <a:r>
              <a:rPr lang="en-US" altLang="ko-KR" sz="1500" b="1" kern="0" dirty="0"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r>
              <a:rPr lang="ko-KR" altLang="en-US" sz="1500" b="1" kern="0" dirty="0">
                <a:latin typeface="맑은 고딕" pitchFamily="50" charset="-127"/>
                <a:ea typeface="맑은 고딕" pitchFamily="50" charset="-127"/>
                <a:cs typeface="+mj-cs"/>
              </a:rPr>
              <a:t>출입차량소독</a:t>
            </a:r>
            <a:r>
              <a:rPr lang="en-US" altLang="ko-KR" sz="1500" b="1" kern="0" dirty="0">
                <a:latin typeface="맑은 고딕" pitchFamily="50" charset="-127"/>
                <a:ea typeface="맑은 고딕" pitchFamily="50" charset="-127"/>
                <a:cs typeface="+mj-cs"/>
              </a:rPr>
              <a:t>]</a:t>
            </a:r>
            <a:endParaRPr kumimoji="0" lang="ko-KR" altLang="en-US" sz="15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5343044" y="4370023"/>
            <a:ext cx="3510094" cy="34289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차량소독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릴호스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분무기 건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모터펌프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30A 1.5HP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45275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EA4C850-3B18-4208-B912-D82E06232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400" b="1" dirty="0">
                <a:ea typeface="굴림" panose="020B0600000101010101" pitchFamily="50" charset="-127"/>
              </a:rPr>
              <a:t>       </a:t>
            </a:r>
            <a:r>
              <a:rPr lang="en-US" altLang="ko-KR" sz="2000" b="1" dirty="0">
                <a:ea typeface="굴림" panose="020B0600000101010101" pitchFamily="50" charset="-127"/>
              </a:rPr>
              <a:t>9. </a:t>
            </a:r>
            <a:r>
              <a:rPr lang="ko-KR" altLang="en-US" sz="2000" b="1" dirty="0">
                <a:ea typeface="굴림" panose="020B0600000101010101" pitchFamily="50" charset="-127"/>
              </a:rPr>
              <a:t>공기살균기</a:t>
            </a:r>
            <a:r>
              <a:rPr lang="en-US" altLang="ko-KR" sz="2000" b="1" dirty="0">
                <a:ea typeface="굴림" panose="020B0600000101010101" pitchFamily="50" charset="-127"/>
              </a:rPr>
              <a:t>(</a:t>
            </a:r>
            <a:r>
              <a:rPr lang="ko-KR" altLang="en-US" sz="2000" b="1" dirty="0">
                <a:ea typeface="굴림" panose="020B0600000101010101" pitchFamily="50" charset="-127"/>
              </a:rPr>
              <a:t>공기중 전염성 </a:t>
            </a:r>
            <a:r>
              <a:rPr lang="ko-KR" altLang="en-US" sz="2000" b="1" dirty="0" err="1">
                <a:ea typeface="굴림" panose="020B0600000101010101" pitchFamily="50" charset="-127"/>
              </a:rPr>
              <a:t>바이러스및</a:t>
            </a:r>
            <a:r>
              <a:rPr lang="ko-KR" altLang="en-US" sz="2000" b="1" dirty="0">
                <a:ea typeface="굴림" panose="020B0600000101010101" pitchFamily="50" charset="-127"/>
              </a:rPr>
              <a:t> 세균사멸</a:t>
            </a:r>
            <a:r>
              <a:rPr lang="en-US" altLang="ko-KR" sz="2000" b="1" dirty="0">
                <a:ea typeface="굴림" panose="020B0600000101010101" pitchFamily="50" charset="-127"/>
              </a:rPr>
              <a:t>)</a:t>
            </a:r>
            <a:br>
              <a:rPr lang="en-US" altLang="ko-KR" sz="2000" b="1" dirty="0">
                <a:ea typeface="굴림" panose="020B0600000101010101" pitchFamily="50" charset="-127"/>
              </a:rPr>
            </a:br>
            <a:br>
              <a:rPr lang="en-US" altLang="ko-KR" sz="2000" dirty="0">
                <a:ea typeface="굴림" panose="020B0600000101010101" pitchFamily="50" charset="-127"/>
              </a:rPr>
            </a:br>
            <a:endParaRPr lang="ko-KR" altLang="en-US" sz="2000" dirty="0">
              <a:ea typeface="굴림" panose="020B0600000101010101" pitchFamily="50" charset="-127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864ECE2-52CA-4F23-87AA-020D3A1E41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7738" y="1295400"/>
            <a:ext cx="4652962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sz="1600" dirty="0">
                <a:solidFill>
                  <a:srgbClr val="FF0000"/>
                </a:solidFill>
                <a:ea typeface="굴림" panose="020B0600000101010101" pitchFamily="50" charset="-127"/>
              </a:rPr>
              <a:t>전염성 </a:t>
            </a:r>
            <a:r>
              <a:rPr lang="ko-KR" altLang="en-US" sz="1600" dirty="0" err="1">
                <a:solidFill>
                  <a:srgbClr val="FF0000"/>
                </a:solidFill>
                <a:ea typeface="굴림" panose="020B0600000101010101" pitchFamily="50" charset="-127"/>
              </a:rPr>
              <a:t>바이러스및</a:t>
            </a:r>
            <a:r>
              <a:rPr lang="ko-KR" altLang="en-US" sz="1600" dirty="0">
                <a:solidFill>
                  <a:srgbClr val="FF0000"/>
                </a:solidFill>
                <a:ea typeface="굴림" panose="020B0600000101010101" pitchFamily="50" charset="-127"/>
              </a:rPr>
              <a:t> 세균의 살균효과</a:t>
            </a:r>
          </a:p>
          <a:p>
            <a:pPr eaLnBrk="1" hangingPunct="1">
              <a:lnSpc>
                <a:spcPct val="110000"/>
              </a:lnSpc>
            </a:pPr>
            <a:endParaRPr lang="ko-KR" altLang="en-US" sz="1400" dirty="0">
              <a:ea typeface="굴림" panose="020B0600000101010101" pitchFamily="50" charset="-127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ko-KR" altLang="en-US" sz="1200" dirty="0">
                <a:ea typeface="굴림" panose="020B0600000101010101" pitchFamily="50" charset="-127"/>
              </a:rPr>
              <a:t>         </a:t>
            </a:r>
            <a:endParaRPr lang="ko-KR" altLang="en-US" sz="1400" dirty="0">
              <a:ea typeface="굴림" panose="020B0600000101010101" pitchFamily="50" charset="-127"/>
            </a:endParaRPr>
          </a:p>
          <a:p>
            <a:pPr lvl="1" eaLnBrk="1" hangingPunct="1">
              <a:lnSpc>
                <a:spcPct val="110000"/>
              </a:lnSpc>
            </a:pPr>
            <a:r>
              <a:rPr lang="ko-KR" altLang="en-US" sz="1400" dirty="0">
                <a:ea typeface="굴림" panose="020B0600000101010101" pitchFamily="50" charset="-127"/>
              </a:rPr>
              <a:t>강력한 살균효과의 자외선램프 장착</a:t>
            </a:r>
            <a:r>
              <a:rPr lang="en-US" altLang="ko-KR" sz="1400" dirty="0">
                <a:ea typeface="굴림" panose="020B0600000101010101" pitchFamily="50" charset="-127"/>
              </a:rPr>
              <a:t>.</a:t>
            </a:r>
          </a:p>
          <a:p>
            <a:pPr lvl="1" eaLnBrk="1" hangingPunct="1">
              <a:lnSpc>
                <a:spcPct val="110000"/>
              </a:lnSpc>
            </a:pPr>
            <a:r>
              <a:rPr lang="ko-KR" altLang="en-US" sz="1400" dirty="0">
                <a:ea typeface="굴림" panose="020B0600000101010101" pitchFamily="50" charset="-127"/>
              </a:rPr>
              <a:t>공기청정기에서 걸러주지 못한 미세먼지 및 바이러스균</a:t>
            </a:r>
            <a:r>
              <a:rPr lang="en-US" altLang="ko-KR" sz="1400" dirty="0">
                <a:ea typeface="굴림" panose="020B0600000101010101" pitchFamily="50" charset="-127"/>
              </a:rPr>
              <a:t>(</a:t>
            </a:r>
            <a:r>
              <a:rPr lang="ko-KR" altLang="en-US" sz="1400" dirty="0" err="1">
                <a:ea typeface="굴림" panose="020B0600000101010101" pitchFamily="50" charset="-127"/>
              </a:rPr>
              <a:t>ㅇ</a:t>
            </a:r>
            <a:r>
              <a:rPr lang="en-US" altLang="ko-KR" sz="1400" dirty="0">
                <a:ea typeface="굴림" panose="020B0600000101010101" pitchFamily="50" charset="-127"/>
              </a:rPr>
              <a:t>,1</a:t>
            </a:r>
            <a:r>
              <a:rPr lang="ko-KR" altLang="en-US" sz="1400" dirty="0" err="1">
                <a:ea typeface="굴림" panose="020B0600000101010101" pitchFamily="50" charset="-127"/>
              </a:rPr>
              <a:t>미크론이하</a:t>
            </a:r>
            <a:r>
              <a:rPr lang="en-US" altLang="ko-KR" sz="1400" dirty="0">
                <a:ea typeface="굴림" panose="020B0600000101010101" pitchFamily="50" charset="-127"/>
              </a:rPr>
              <a:t>)</a:t>
            </a:r>
            <a:r>
              <a:rPr lang="ko-KR" altLang="en-US" sz="1400" dirty="0">
                <a:ea typeface="굴림" panose="020B0600000101010101" pitchFamily="50" charset="-127"/>
              </a:rPr>
              <a:t>의 살균효과로 공기정화 탁월한 효과</a:t>
            </a:r>
          </a:p>
          <a:p>
            <a:pPr lvl="1" eaLnBrk="1" hangingPunct="1">
              <a:lnSpc>
                <a:spcPct val="110000"/>
              </a:lnSpc>
            </a:pPr>
            <a:r>
              <a:rPr lang="ko-KR" altLang="en-US" sz="1400" b="1" dirty="0">
                <a:solidFill>
                  <a:srgbClr val="FF0000"/>
                </a:solidFill>
                <a:ea typeface="굴림" panose="020B0600000101010101" pitchFamily="50" charset="-127"/>
              </a:rPr>
              <a:t>강력한 광분해효과의 신속한 탈취효과</a:t>
            </a:r>
            <a:r>
              <a:rPr lang="en-US" altLang="ko-KR" sz="1400" b="1" dirty="0">
                <a:solidFill>
                  <a:srgbClr val="FF0000"/>
                </a:solidFill>
                <a:ea typeface="굴림" panose="020B0600000101010101" pitchFamily="50" charset="-127"/>
              </a:rPr>
              <a:t>(</a:t>
            </a:r>
            <a:r>
              <a:rPr lang="ko-KR" altLang="en-US" sz="1400" b="1" dirty="0">
                <a:solidFill>
                  <a:srgbClr val="FF0000"/>
                </a:solidFill>
                <a:ea typeface="굴림" panose="020B0600000101010101" pitchFamily="50" charset="-127"/>
              </a:rPr>
              <a:t>선택</a:t>
            </a:r>
            <a:r>
              <a:rPr lang="en-US" altLang="ko-KR" sz="1400" b="1" dirty="0">
                <a:solidFill>
                  <a:srgbClr val="FF0000"/>
                </a:solidFill>
                <a:ea typeface="굴림" panose="020B0600000101010101" pitchFamily="50" charset="-127"/>
              </a:rPr>
              <a:t>)</a:t>
            </a:r>
            <a:endParaRPr lang="ko-KR" altLang="en-US" sz="1400" dirty="0">
              <a:solidFill>
                <a:srgbClr val="FF0D0D"/>
              </a:solidFill>
              <a:ea typeface="굴림" panose="020B0600000101010101" pitchFamily="50" charset="-127"/>
            </a:endParaRPr>
          </a:p>
          <a:p>
            <a:pPr lvl="1" eaLnBrk="1" hangingPunct="1">
              <a:lnSpc>
                <a:spcPct val="110000"/>
              </a:lnSpc>
            </a:pPr>
            <a:r>
              <a:rPr lang="ko-KR" altLang="en-US" sz="1400" dirty="0">
                <a:ea typeface="굴림" panose="020B0600000101010101" pitchFamily="50" charset="-127"/>
              </a:rPr>
              <a:t>약품분사방법이 아닌 자외선방식으로 </a:t>
            </a:r>
            <a:r>
              <a:rPr lang="ko-KR" altLang="en-US" sz="1400" dirty="0" err="1">
                <a:ea typeface="굴림" panose="020B0600000101010101" pitchFamily="50" charset="-127"/>
              </a:rPr>
              <a:t>약품리필등의</a:t>
            </a:r>
            <a:r>
              <a:rPr lang="ko-KR" altLang="en-US" sz="1400" dirty="0">
                <a:ea typeface="굴림" panose="020B0600000101010101" pitchFamily="50" charset="-127"/>
              </a:rPr>
              <a:t> 비용이 발생하지 않는 </a:t>
            </a:r>
            <a:r>
              <a:rPr lang="ko-KR" altLang="en-US" sz="1400" dirty="0" err="1">
                <a:ea typeface="굴림" panose="020B0600000101010101" pitchFamily="50" charset="-127"/>
              </a:rPr>
              <a:t>경제적이며친환경</a:t>
            </a:r>
            <a:r>
              <a:rPr lang="ko-KR" altLang="en-US" sz="1400" dirty="0">
                <a:ea typeface="굴림" panose="020B0600000101010101" pitchFamily="50" charset="-127"/>
              </a:rPr>
              <a:t> 살균시스템</a:t>
            </a:r>
            <a:r>
              <a:rPr lang="en-US" altLang="ko-KR" sz="1400" dirty="0">
                <a:ea typeface="굴림" panose="020B0600000101010101" pitchFamily="50" charset="-127"/>
              </a:rPr>
              <a:t>.</a:t>
            </a:r>
          </a:p>
          <a:p>
            <a:pPr lvl="1" eaLnBrk="1" hangingPunct="1">
              <a:lnSpc>
                <a:spcPct val="110000"/>
              </a:lnSpc>
            </a:pPr>
            <a:r>
              <a:rPr lang="ko-KR" altLang="en-US" sz="1400" dirty="0" err="1">
                <a:solidFill>
                  <a:srgbClr val="FF0000"/>
                </a:solidFill>
                <a:ea typeface="굴림" panose="020B0600000101010101" pitchFamily="50" charset="-127"/>
              </a:rPr>
              <a:t>교실및</a:t>
            </a:r>
            <a:r>
              <a:rPr lang="ko-KR" altLang="en-US" sz="1400" dirty="0">
                <a:solidFill>
                  <a:srgbClr val="FF0000"/>
                </a:solidFill>
                <a:ea typeface="굴림" panose="020B0600000101010101" pitchFamily="50" charset="-127"/>
              </a:rPr>
              <a:t> 다중시설의 공기중 낙하세균 </a:t>
            </a:r>
            <a:r>
              <a:rPr lang="ko-KR" altLang="en-US" sz="1400" dirty="0" err="1">
                <a:solidFill>
                  <a:srgbClr val="FF0000"/>
                </a:solidFill>
                <a:ea typeface="굴림" panose="020B0600000101010101" pitchFamily="50" charset="-127"/>
              </a:rPr>
              <a:t>완벽살균</a:t>
            </a:r>
            <a:endParaRPr lang="en-US" altLang="ko-KR" sz="1400" dirty="0">
              <a:solidFill>
                <a:srgbClr val="FF0000"/>
              </a:solidFill>
              <a:ea typeface="굴림" panose="020B0600000101010101" pitchFamily="50" charset="-127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ko-KR" sz="1400" dirty="0">
              <a:ea typeface="굴림" panose="020B0600000101010101" pitchFamily="50" charset="-127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ko-KR" sz="1400" dirty="0">
                <a:ea typeface="굴림" panose="020B0600000101010101" pitchFamily="50" charset="-127"/>
              </a:rPr>
              <a:t>24</a:t>
            </a:r>
            <a:r>
              <a:rPr lang="ko-KR" altLang="en-US" sz="1400" dirty="0">
                <a:ea typeface="굴림" panose="020B0600000101010101" pitchFamily="50" charset="-127"/>
              </a:rPr>
              <a:t>시간 지속살균으로 항상 위생적환경조성</a:t>
            </a:r>
          </a:p>
          <a:p>
            <a:pPr lvl="1" eaLnBrk="1" hangingPunct="1">
              <a:lnSpc>
                <a:spcPct val="110000"/>
              </a:lnSpc>
            </a:pPr>
            <a:r>
              <a:rPr lang="ko-KR" altLang="en-US" sz="1400" dirty="0" err="1">
                <a:ea typeface="굴림" panose="020B0600000101010101" pitchFamily="50" charset="-127"/>
              </a:rPr>
              <a:t>살균후</a:t>
            </a:r>
            <a:r>
              <a:rPr lang="ko-KR" altLang="en-US" sz="1400" dirty="0">
                <a:ea typeface="굴림" panose="020B0600000101010101" pitchFamily="50" charset="-127"/>
              </a:rPr>
              <a:t> 어떠한 </a:t>
            </a:r>
            <a:r>
              <a:rPr lang="en-US" altLang="ko-KR" sz="1400" dirty="0">
                <a:ea typeface="굴림" panose="020B0600000101010101" pitchFamily="50" charset="-127"/>
              </a:rPr>
              <a:t>2</a:t>
            </a:r>
            <a:r>
              <a:rPr lang="ko-KR" altLang="en-US" sz="1400" dirty="0">
                <a:ea typeface="굴림" panose="020B0600000101010101" pitchFamily="50" charset="-127"/>
              </a:rPr>
              <a:t>차물질의 배출이 없는 위생적</a:t>
            </a:r>
            <a:endParaRPr lang="en-US" altLang="ko-KR" sz="1400" dirty="0">
              <a:ea typeface="굴림" panose="020B0600000101010101" pitchFamily="50" charset="-127"/>
            </a:endParaRPr>
          </a:p>
          <a:p>
            <a:pPr marL="457200" lvl="1" indent="0" eaLnBrk="1" hangingPunct="1">
              <a:lnSpc>
                <a:spcPct val="110000"/>
              </a:lnSpc>
              <a:buNone/>
            </a:pPr>
            <a:r>
              <a:rPr lang="en-US" altLang="ko-KR" sz="1400" dirty="0">
                <a:ea typeface="굴림" panose="020B0600000101010101" pitchFamily="50" charset="-127"/>
              </a:rPr>
              <a:t>       </a:t>
            </a:r>
            <a:r>
              <a:rPr lang="ko-KR" altLang="en-US" sz="1400" dirty="0">
                <a:ea typeface="굴림" panose="020B0600000101010101" pitchFamily="50" charset="-127"/>
              </a:rPr>
              <a:t>살균시스템</a:t>
            </a:r>
            <a:r>
              <a:rPr lang="en-US" altLang="ko-KR" sz="1400" dirty="0">
                <a:ea typeface="굴림" panose="020B0600000101010101" pitchFamily="50" charset="-127"/>
              </a:rPr>
              <a:t>.</a:t>
            </a:r>
          </a:p>
          <a:p>
            <a:pPr marL="457200" lvl="1" indent="0" eaLnBrk="1" hangingPunct="1">
              <a:lnSpc>
                <a:spcPct val="110000"/>
              </a:lnSpc>
              <a:buNone/>
            </a:pPr>
            <a:endParaRPr lang="en-US" altLang="ko-KR" sz="1400" dirty="0">
              <a:ea typeface="굴림" panose="020B0600000101010101" pitchFamily="50" charset="-127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ko-KR" sz="1200" dirty="0">
              <a:ea typeface="굴림" panose="020B0600000101010101" pitchFamily="50" charset="-127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ko-KR" sz="1200" dirty="0">
              <a:ea typeface="굴림" panose="020B0600000101010101" pitchFamily="50" charset="-127"/>
            </a:endParaRP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ko-KR" sz="1200" dirty="0">
              <a:ea typeface="굴림" panose="020B0600000101010101" pitchFamily="50" charset="-127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F6B74594-217B-488D-B812-4ADC7FDFB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2484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ko-KR" sz="14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2763F78E-8F95-49AE-BA21-50CD4E7B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4" y="3933826"/>
            <a:ext cx="27955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UNI2a9e">
            <a:extLst>
              <a:ext uri="{FF2B5EF4-FFF2-40B4-BE49-F238E27FC236}">
                <a16:creationId xmlns:a16="http://schemas.microsoft.com/office/drawing/2014/main" id="{ACA723B0-D575-4EE8-932D-E06C7993C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4" y="5572126"/>
            <a:ext cx="44910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">
            <a:extLst>
              <a:ext uri="{FF2B5EF4-FFF2-40B4-BE49-F238E27FC236}">
                <a16:creationId xmlns:a16="http://schemas.microsoft.com/office/drawing/2014/main" id="{295BEDBD-8504-444D-AB43-FD47D5266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6" y="6237288"/>
            <a:ext cx="529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000"/>
              <a:t>                 </a:t>
            </a:r>
            <a:r>
              <a:rPr lang="ko-KR" altLang="en-US" sz="1000">
                <a:solidFill>
                  <a:schemeClr val="hlink"/>
                </a:solidFill>
              </a:rPr>
              <a:t>산소        →     방전   →    오존</a:t>
            </a:r>
            <a:r>
              <a:rPr lang="en-US" altLang="ko-KR" sz="1000">
                <a:solidFill>
                  <a:schemeClr val="hlink"/>
                </a:solidFill>
              </a:rPr>
              <a:t>(O3)</a:t>
            </a:r>
            <a:r>
              <a:rPr lang="ko-KR" altLang="en-US" sz="1000">
                <a:solidFill>
                  <a:schemeClr val="hlink"/>
                </a:solidFill>
              </a:rPr>
              <a:t>생성 → 오염물질과 작용 →   산소로 환원</a:t>
            </a:r>
          </a:p>
        </p:txBody>
      </p:sp>
      <p:pic>
        <p:nvPicPr>
          <p:cNvPr id="11272" name="Picture 9" descr="C:\Documents and Settings\Administrator\바탕 화면\선진테크\My picture\My Pictures\sj-5500스텐.gif">
            <a:extLst>
              <a:ext uri="{FF2B5EF4-FFF2-40B4-BE49-F238E27FC236}">
                <a16:creationId xmlns:a16="http://schemas.microsoft.com/office/drawing/2014/main" id="{1380E276-7202-469F-AD85-49A0D5C03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204864"/>
            <a:ext cx="23336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CC3E2-EF9F-4AA2-B0FB-F44373209E0B}" type="slidenum">
              <a:rPr lang="ko-KR" altLang="en-US" smtClean="0"/>
              <a:pPr/>
              <a:t>14</a:t>
            </a:fld>
            <a:endParaRPr lang="en-US" altLang="ko-KR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44678"/>
              </p:ext>
            </p:extLst>
          </p:nvPr>
        </p:nvGraphicFramePr>
        <p:xfrm>
          <a:off x="541703" y="960308"/>
          <a:ext cx="8822597" cy="5636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4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2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분        류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SJ-350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/>
                        <a:t>SJ-350sl</a:t>
                      </a:r>
                      <a:endParaRPr lang="ko-KR" altLang="en-US" sz="1400" b="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/>
                        <a:t>SJ-350s</a:t>
                      </a:r>
                      <a:endParaRPr lang="ko-KR" altLang="en-US" sz="1400" b="0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2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규</a:t>
                      </a:r>
                      <a:r>
                        <a:rPr lang="ko-KR" altLang="en-US" sz="1200" dirty="0"/>
                        <a:t>          격</a:t>
                      </a:r>
                      <a:endParaRPr lang="en-US" altLang="ko-KR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W1300*D1000*H2100</a:t>
                      </a:r>
                      <a:endParaRPr lang="ko-KR" altLang="en-US" sz="1200" b="1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/>
                        <a:t>W1100*W1100*H2200</a:t>
                      </a:r>
                      <a:endParaRPr lang="ko-KR" altLang="en-US" sz="1200" b="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/>
                        <a:t>W1700*D1100*H2100</a:t>
                      </a:r>
                      <a:endParaRPr lang="ko-KR" altLang="en-US" sz="1200" b="0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재          질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샌드위치 </a:t>
                      </a:r>
                      <a:r>
                        <a:rPr lang="ko-KR" altLang="en-US" sz="1200" b="1" dirty="0" err="1"/>
                        <a:t>판넬</a:t>
                      </a:r>
                      <a:endParaRPr lang="ko-KR" altLang="en-US" sz="1200" b="1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/>
                        <a:t>스테인리스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/>
                        <a:t>샌드위치 </a:t>
                      </a:r>
                      <a:r>
                        <a:rPr lang="ko-KR" altLang="en-US" sz="1200" b="0" dirty="0" err="1"/>
                        <a:t>판넬</a:t>
                      </a:r>
                      <a:endParaRPr lang="ko-KR" altLang="en-US" sz="1200" b="0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살 균 방 식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자외선</a:t>
                      </a:r>
                      <a:r>
                        <a:rPr lang="en-US" altLang="ko-KR" sz="1200" b="1" dirty="0"/>
                        <a:t>+</a:t>
                      </a:r>
                      <a:r>
                        <a:rPr lang="ko-KR" altLang="en-US" sz="1200" b="1" dirty="0"/>
                        <a:t>적외선</a:t>
                      </a:r>
                      <a:r>
                        <a:rPr lang="en-US" altLang="ko-KR" sz="1200" b="1" dirty="0"/>
                        <a:t>+</a:t>
                      </a:r>
                      <a:r>
                        <a:rPr lang="ko-KR" altLang="en-US" sz="1200" b="1" dirty="0"/>
                        <a:t>광산화 방식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/>
                        <a:t>자외선</a:t>
                      </a:r>
                      <a:r>
                        <a:rPr lang="en-US" altLang="ko-KR" sz="1200" b="0" dirty="0"/>
                        <a:t>+</a:t>
                      </a:r>
                      <a:r>
                        <a:rPr lang="ko-KR" altLang="en-US" sz="1200" b="0" dirty="0"/>
                        <a:t>적외선</a:t>
                      </a:r>
                      <a:r>
                        <a:rPr lang="en-US" altLang="ko-KR" sz="1200" b="0" dirty="0"/>
                        <a:t>+</a:t>
                      </a:r>
                      <a:r>
                        <a:rPr lang="ko-KR" altLang="en-US" sz="1200" b="0" dirty="0"/>
                        <a:t>광산화 방식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/>
                        <a:t>자외선</a:t>
                      </a:r>
                      <a:r>
                        <a:rPr lang="en-US" altLang="ko-KR" sz="1200" b="0" dirty="0"/>
                        <a:t>+</a:t>
                      </a:r>
                      <a:r>
                        <a:rPr lang="ko-KR" altLang="en-US" sz="1200" b="0" dirty="0"/>
                        <a:t>적외선</a:t>
                      </a:r>
                      <a:r>
                        <a:rPr lang="en-US" altLang="ko-KR" sz="1200" b="0" dirty="0"/>
                        <a:t>+</a:t>
                      </a:r>
                      <a:r>
                        <a:rPr lang="ko-KR" altLang="en-US" sz="1200" b="0" dirty="0"/>
                        <a:t>광산화 방식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9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특허관련</a:t>
                      </a:r>
                      <a:endParaRPr lang="en-US" altLang="ko-KR" sz="1200" dirty="0"/>
                    </a:p>
                    <a:p>
                      <a:pPr algn="ctr" latinLnBrk="1"/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실용신안등록</a:t>
                      </a:r>
                      <a:r>
                        <a:rPr lang="en-US" altLang="ko-KR" sz="1200" dirty="0"/>
                        <a:t>)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등록제 </a:t>
                      </a:r>
                      <a:r>
                        <a:rPr lang="en-US" altLang="ko-KR" sz="1200" b="1" dirty="0"/>
                        <a:t>0406131</a:t>
                      </a:r>
                      <a:r>
                        <a:rPr lang="ko-KR" altLang="en-US" sz="1200" b="1" dirty="0"/>
                        <a:t>호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/>
                        <a:t>등록제 </a:t>
                      </a:r>
                      <a:r>
                        <a:rPr lang="en-US" altLang="ko-KR" sz="1200" b="0" dirty="0"/>
                        <a:t>0406131</a:t>
                      </a:r>
                      <a:r>
                        <a:rPr lang="ko-KR" altLang="en-US" sz="1200" b="0" dirty="0"/>
                        <a:t>호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/>
                        <a:t>등록제 </a:t>
                      </a:r>
                      <a:r>
                        <a:rPr lang="en-US" altLang="ko-KR" sz="1200" b="0" dirty="0"/>
                        <a:t>0406131</a:t>
                      </a:r>
                      <a:r>
                        <a:rPr lang="ko-KR" altLang="en-US" sz="1200" b="0" dirty="0"/>
                        <a:t>호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특허관련</a:t>
                      </a:r>
                      <a:endParaRPr lang="en-US" altLang="ko-KR" sz="1200" dirty="0"/>
                    </a:p>
                    <a:p>
                      <a:pPr algn="ctr" latinLnBrk="1"/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디자인등록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등록제 </a:t>
                      </a:r>
                      <a:r>
                        <a:rPr lang="en-US" altLang="ko-KR" sz="1200" b="1" dirty="0"/>
                        <a:t>30-0628234</a:t>
                      </a:r>
                      <a:r>
                        <a:rPr lang="ko-KR" altLang="en-US" sz="1200" b="1" dirty="0"/>
                        <a:t>호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/>
                        <a:t>등록제 </a:t>
                      </a:r>
                      <a:r>
                        <a:rPr lang="en-US" altLang="ko-KR" sz="1200" b="0" dirty="0"/>
                        <a:t>30-0629187</a:t>
                      </a:r>
                      <a:endParaRPr lang="ko-KR" altLang="en-US" sz="1200" b="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/>
                        <a:t>등록제 </a:t>
                      </a:r>
                      <a:r>
                        <a:rPr lang="en-US" altLang="ko-KR" sz="1200" b="0" dirty="0"/>
                        <a:t>30-0628234</a:t>
                      </a:r>
                      <a:r>
                        <a:rPr lang="ko-KR" altLang="en-US" sz="1200" b="0" dirty="0"/>
                        <a:t>호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8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전기안전인증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/>
                        <a:t>한국산업기술시험원</a:t>
                      </a:r>
                      <a:r>
                        <a:rPr lang="ko-KR" altLang="en-US" sz="1200" b="1" dirty="0"/>
                        <a:t> </a:t>
                      </a:r>
                      <a:r>
                        <a:rPr lang="en-US" altLang="ko-KR" sz="1200" b="1" dirty="0"/>
                        <a:t>(KTL)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 err="1"/>
                        <a:t>한국산업기술시험원</a:t>
                      </a:r>
                      <a:r>
                        <a:rPr lang="ko-KR" altLang="en-US" sz="1200" b="0" dirty="0"/>
                        <a:t> </a:t>
                      </a:r>
                      <a:r>
                        <a:rPr lang="en-US" altLang="ko-KR" sz="1200" b="0" dirty="0"/>
                        <a:t>(KTL)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 err="1"/>
                        <a:t>한국산업기술시험원</a:t>
                      </a:r>
                      <a:r>
                        <a:rPr lang="ko-KR" altLang="en-US" sz="1200" b="0" dirty="0"/>
                        <a:t> </a:t>
                      </a:r>
                      <a:r>
                        <a:rPr lang="en-US" altLang="ko-KR" sz="1200" b="0" dirty="0"/>
                        <a:t>(KTL)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9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시험성적서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/>
                        <a:t>한국생활환경시험연구원</a:t>
                      </a:r>
                      <a:endParaRPr lang="en-US" altLang="ko-KR" sz="1200" b="1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/>
                        <a:t>한국생활환경시험연구원</a:t>
                      </a:r>
                      <a:endParaRPr lang="en-US" altLang="ko-KR" sz="1200" b="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/>
                        <a:t>한국생활환경시험연구원</a:t>
                      </a:r>
                      <a:endParaRPr lang="en-US" altLang="ko-KR" sz="1200" b="0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1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직 적 생 산</a:t>
                      </a:r>
                      <a:endParaRPr lang="en-US" altLang="ko-KR" sz="1200" dirty="0"/>
                    </a:p>
                    <a:p>
                      <a:pPr algn="ctr" latinLnBrk="1"/>
                      <a:r>
                        <a:rPr lang="ko-KR" altLang="en-US" sz="1200" dirty="0"/>
                        <a:t>확 인 증 명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/>
                        <a:t>중소기업중앙회</a:t>
                      </a:r>
                      <a:endParaRPr lang="en-US" altLang="ko-KR" sz="1200" b="1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/>
                        <a:t>중소기업중앙회</a:t>
                      </a:r>
                      <a:endParaRPr lang="en-US" altLang="ko-KR" sz="1200" b="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/>
                        <a:t>중소기업중앙회</a:t>
                      </a:r>
                      <a:endParaRPr lang="en-US" altLang="ko-KR" sz="1200" b="0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2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G2B </a:t>
                      </a:r>
                      <a:r>
                        <a:rPr lang="ko-KR" altLang="en-US" sz="1200" dirty="0"/>
                        <a:t>분류번호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21101899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21101899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/>
                        <a:t>21101899</a:t>
                      </a:r>
                      <a:endParaRPr lang="ko-KR" altLang="en-US" sz="1200" b="0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2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G2B </a:t>
                      </a:r>
                      <a:r>
                        <a:rPr lang="ko-KR" altLang="en-US" sz="1200" dirty="0"/>
                        <a:t>식별번호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22158500</a:t>
                      </a:r>
                      <a:endParaRPr lang="ko-KR" altLang="en-US" sz="1200" b="1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22164947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/>
                        <a:t>22245810</a:t>
                      </a:r>
                      <a:endParaRPr lang="ko-KR" altLang="en-US" sz="1200" b="0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2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세  부  품  명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대인소독기 </a:t>
                      </a:r>
                      <a:r>
                        <a:rPr lang="en-US" altLang="ko-KR" sz="1200" b="1" dirty="0"/>
                        <a:t>/ </a:t>
                      </a:r>
                      <a:r>
                        <a:rPr lang="ko-KR" altLang="en-US" sz="1200" b="1" dirty="0"/>
                        <a:t>방역장비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/>
                        <a:t>대인소독기 </a:t>
                      </a:r>
                      <a:r>
                        <a:rPr lang="en-US" altLang="ko-KR" sz="1200" b="0" dirty="0"/>
                        <a:t>/ </a:t>
                      </a:r>
                      <a:r>
                        <a:rPr lang="ko-KR" altLang="en-US" sz="1200" b="0" dirty="0"/>
                        <a:t>방역장비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/>
                        <a:t>대인소독기 </a:t>
                      </a:r>
                      <a:r>
                        <a:rPr lang="en-US" altLang="ko-KR" sz="1200" b="0" dirty="0"/>
                        <a:t>/ </a:t>
                      </a:r>
                      <a:r>
                        <a:rPr lang="ko-KR" altLang="en-US" sz="1200" b="0" dirty="0"/>
                        <a:t>방역장비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6921" y="500042"/>
            <a:ext cx="89154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</a:t>
            </a:r>
            <a:r>
              <a:rPr lang="en-US" altLang="ko-KR" sz="2000" b="1" kern="0" dirty="0">
                <a:latin typeface="맑은 고딕" pitchFamily="50" charset="-127"/>
                <a:ea typeface="맑은 고딕" pitchFamily="50" charset="-127"/>
                <a:cs typeface="+mj-cs"/>
              </a:rPr>
              <a:t>0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. 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농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.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축산용 방역장비 대인소독기 제원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95300" y="500042"/>
            <a:ext cx="89154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kern="0" dirty="0">
                <a:latin typeface="맑은 고딕" pitchFamily="50" charset="-127"/>
                <a:ea typeface="맑은 고딕" pitchFamily="50" charset="-127"/>
                <a:cs typeface="+mj-cs"/>
              </a:rPr>
              <a:t>11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. 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직접생산확인증명서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CC3E2-EF9F-4AA2-B0FB-F44373209E0B}" type="slidenum">
              <a:rPr lang="ko-KR" altLang="en-US" smtClean="0"/>
              <a:pPr/>
              <a:t>15</a:t>
            </a:fld>
            <a:endParaRPr lang="en-US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7" y="1412776"/>
            <a:ext cx="3879470" cy="4924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54" y="1412776"/>
            <a:ext cx="3879497" cy="4925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95300" y="500042"/>
            <a:ext cx="89154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12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. 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전기용품안전인증 및 특허증</a:t>
            </a:r>
          </a:p>
        </p:txBody>
      </p:sp>
      <p:pic>
        <p:nvPicPr>
          <p:cNvPr id="11" name="내용 개체 틀 3" descr="특허(살균,샤워기))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5174" y="1285860"/>
            <a:ext cx="3888308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CC3E2-EF9F-4AA2-B0FB-F44373209E0B}" type="slidenum">
              <a:rPr lang="ko-KR" altLang="en-US" smtClean="0"/>
              <a:pPr/>
              <a:t>16</a:t>
            </a:fld>
            <a:endParaRPr lang="en-US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0" y="1268760"/>
            <a:ext cx="3952093" cy="5017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5300" y="500042"/>
            <a:ext cx="89154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13. </a:t>
            </a:r>
            <a:r>
              <a:rPr lang="ko-KR" altLang="en-US" sz="2000" b="1" kern="0" dirty="0">
                <a:latin typeface="맑은 고딕" pitchFamily="50" charset="-127"/>
                <a:ea typeface="맑은 고딕" pitchFamily="50" charset="-127"/>
                <a:cs typeface="+mj-cs"/>
              </a:rPr>
              <a:t>납품실적현황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8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928659" y="1285860"/>
            <a:ext cx="86268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300" b="1" kern="0" dirty="0" err="1">
                <a:latin typeface="맑은 고딕" pitchFamily="50" charset="-127"/>
                <a:ea typeface="맑은 고딕" pitchFamily="50" charset="-127"/>
              </a:rPr>
              <a:t>돼지열병예방용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민통선 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사단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,3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사단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,5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사단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,7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사단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,11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사단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,15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사단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,17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사단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,21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사단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,27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사단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300" b="1" kern="0" dirty="0" err="1">
                <a:latin typeface="맑은 고딕" pitchFamily="50" charset="-127"/>
                <a:ea typeface="맑은 고딕" pitchFamily="50" charset="-127"/>
              </a:rPr>
              <a:t>목포국제선여객터미널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지역별 </a:t>
            </a:r>
            <a:r>
              <a:rPr lang="ko-KR" altLang="en-US" sz="1300" b="1" kern="0" dirty="0" err="1">
                <a:latin typeface="맑은 고딕" pitchFamily="50" charset="-127"/>
                <a:ea typeface="맑은 고딕" pitchFamily="50" charset="-127"/>
              </a:rPr>
              <a:t>농업기술센타외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 다수</a:t>
            </a:r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코로나관련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중국교포수용시설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300" b="1" kern="0" dirty="0" err="1">
                <a:latin typeface="맑은 고딕" pitchFamily="50" charset="-127"/>
                <a:ea typeface="맑은 고딕" pitchFamily="50" charset="-127"/>
              </a:rPr>
              <a:t>진천국가공무원인재개발원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경찰인재개발원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이천국방어학원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보건소외 다수</a:t>
            </a:r>
            <a:endParaRPr lang="en-US" altLang="ko-KR" sz="1300" b="1" kern="0" dirty="0"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청주시청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청주동물원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300" b="1" kern="0" dirty="0" err="1">
                <a:latin typeface="맑은 고딕" pitchFamily="50" charset="-127"/>
                <a:ea typeface="맑은 고딕" pitchFamily="50" charset="-127"/>
              </a:rPr>
              <a:t>영천농업기술센타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한국농어촌공사울산지사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삼척시청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대관령하늘목장</a:t>
            </a:r>
            <a:endParaRPr lang="en-US" altLang="ko-KR" sz="1300" b="1" kern="0" dirty="0">
              <a:latin typeface="맑은 고딕" pitchFamily="50" charset="-127"/>
              <a:ea typeface="맑은 고딕" pitchFamily="50" charset="-127"/>
            </a:endParaRPr>
          </a:p>
          <a:p>
            <a:pPr lvl="0">
              <a:lnSpc>
                <a:spcPct val="150000"/>
              </a:lnSpc>
              <a:buNone/>
              <a:defRPr/>
            </a:pP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전주동물원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홍천군청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충북 괴산군청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충북 보은군청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충북 낙농업협동조합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공주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축협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원주시</a:t>
            </a:r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  <a:p>
            <a:pPr lvl="0">
              <a:lnSpc>
                <a:spcPct val="150000"/>
              </a:lnSpc>
              <a:buNone/>
              <a:defRPr/>
            </a:pP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      축산기술연구소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속초시청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동해시청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화천군 방역초소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부산사료㈜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전주국도산업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장흥축협</a:t>
            </a:r>
            <a:endParaRPr lang="en-US" altLang="ko-KR" sz="1300" b="1" kern="0" dirty="0">
              <a:latin typeface="맑은 고딕" pitchFamily="50" charset="-127"/>
              <a:ea typeface="맑은 고딕" pitchFamily="50" charset="-127"/>
            </a:endParaRPr>
          </a:p>
          <a:p>
            <a:pPr lvl="0">
              <a:lnSpc>
                <a:spcPct val="150000"/>
              </a:lnSpc>
              <a:buNone/>
              <a:defRPr/>
            </a:pP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퓨리나사료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사천농업기술센타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임진강수자원공사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횡성군청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대한제당 홍성공장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충주축협</a:t>
            </a:r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  <a:p>
            <a:pPr lvl="0">
              <a:lnSpc>
                <a:spcPct val="150000"/>
              </a:lnSpc>
              <a:buNone/>
              <a:defRPr/>
            </a:pP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      가회면사무소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 err="1">
                <a:latin typeface="맑은 고딕" pitchFamily="50" charset="-127"/>
                <a:ea typeface="맑은 고딕" pitchFamily="50" charset="-127"/>
              </a:rPr>
              <a:t>퓨리나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 함안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순천만 자연생태공원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장성 전라남도 자연학습장 외 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…..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             </a:t>
            </a:r>
            <a:endParaRPr lang="en-US" altLang="ko-KR" sz="1300" b="1" kern="0" dirty="0">
              <a:latin typeface="맑은 고딕" pitchFamily="50" charset="-127"/>
              <a:ea typeface="맑은 고딕" pitchFamily="50" charset="-127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철원군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태백시청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강릉 고속도로 </a:t>
            </a:r>
            <a:r>
              <a:rPr lang="ko-KR" altLang="en-US" sz="1300" b="1" kern="0" dirty="0" err="1">
                <a:latin typeface="맑은 고딕" pitchFamily="50" charset="-127"/>
                <a:ea typeface="맑은 고딕" pitchFamily="50" charset="-127"/>
              </a:rPr>
              <a:t>요금소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영주농협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경북도청 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안동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경산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),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청도군청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태극기계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300" b="1" kern="0" dirty="0">
              <a:latin typeface="맑은 고딕" pitchFamily="50" charset="-127"/>
              <a:ea typeface="맑은 고딕" pitchFamily="50" charset="-127"/>
            </a:endParaRPr>
          </a:p>
          <a:p>
            <a:pPr lvl="0">
              <a:lnSpc>
                <a:spcPct val="150000"/>
              </a:lnSpc>
              <a:buNone/>
              <a:defRPr/>
            </a:pP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천광환경기술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주식회사 이래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흥성산업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주식회사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이시스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,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늘푸른축산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안성농장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유마스</a:t>
            </a:r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  <a:p>
            <a:pPr lvl="0">
              <a:lnSpc>
                <a:spcPct val="150000"/>
              </a:lnSpc>
              <a:buNone/>
              <a:defRPr/>
            </a:pP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      영농조합법인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음성군낙농협회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㈜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카길애그퓨리나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성광목장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마이그리팜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농업회사법인 대영농원 </a:t>
            </a:r>
            <a:endParaRPr lang="en-US" altLang="ko-KR" sz="1300" b="1" kern="0" dirty="0">
              <a:latin typeface="맑은 고딕" pitchFamily="50" charset="-127"/>
              <a:ea typeface="맑은 고딕" pitchFamily="50" charset="-127"/>
            </a:endParaRPr>
          </a:p>
          <a:p>
            <a:pPr lvl="0">
              <a:lnSpc>
                <a:spcPct val="150000"/>
              </a:lnSpc>
              <a:buNone/>
              <a:defRPr/>
            </a:pP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     국립공원관리공단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종복원기술원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연정농장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한승산업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정일양돈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미초농장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믿음농장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선은농장</a:t>
            </a:r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태양농장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가나안농장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            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00" b="1" kern="0" dirty="0" err="1">
                <a:latin typeface="맑은 고딕" pitchFamily="50" charset="-127"/>
                <a:ea typeface="맑은 고딕" pitchFamily="50" charset="-127"/>
              </a:rPr>
              <a:t>미암한우영농조합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금성농장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성산부화장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부성축산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경주농장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사랑농장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샛별농장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TPK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유가공연구소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300" b="1" kern="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300" b="1" kern="0" dirty="0" err="1">
                <a:latin typeface="맑은 고딕" pitchFamily="50" charset="-127"/>
                <a:ea typeface="맑은 고딕" pitchFamily="50" charset="-127"/>
              </a:rPr>
              <a:t>한솔농산업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kern="0" dirty="0">
                <a:latin typeface="맑은 고딕" pitchFamily="50" charset="-127"/>
                <a:ea typeface="맑은 고딕" pitchFamily="50" charset="-127"/>
              </a:rPr>
              <a:t>흥성산업</a:t>
            </a:r>
            <a:r>
              <a:rPr lang="en-US" altLang="ko-KR" sz="1300" b="1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대영농산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세기방역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대우농산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외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…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나주시청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완도군청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진도군청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영암군청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순창군청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장성군청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익산시청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진안군청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외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…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국립수목원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익산동물시험연구소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순천국가정원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순천만입구</a:t>
            </a:r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None/>
              <a:tabLst/>
              <a:defRPr/>
            </a:pPr>
            <a:endParaRPr lang="en-US" altLang="ko-KR" sz="1200" b="1" kern="0" dirty="0">
              <a:latin typeface="맑은 고딕" pitchFamily="50" charset="-127"/>
              <a:ea typeface="맑은 고딕" pitchFamily="50" charset="-127"/>
            </a:endParaRPr>
          </a:p>
          <a:p>
            <a:pPr lvl="1" eaLnBrk="1" hangingPunct="1">
              <a:lnSpc>
                <a:spcPct val="150000"/>
              </a:lnSpc>
            </a:pP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24334-DD71-4E54-8291-8DBE4B278645}" type="slidenum">
              <a:rPr lang="ko-KR" altLang="en-US" smtClean="0"/>
              <a:pPr/>
              <a:t>17</a:t>
            </a:fld>
            <a:endParaRPr lang="en-US" altLang="ko-KR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526058"/>
              </p:ext>
            </p:extLst>
          </p:nvPr>
        </p:nvGraphicFramePr>
        <p:xfrm>
          <a:off x="619095" y="1124745"/>
          <a:ext cx="8667810" cy="252027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2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7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품   명</a:t>
                      </a:r>
                    </a:p>
                  </a:txBody>
                  <a:tcPr marL="97500" marR="975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FC2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모델명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FC2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소독방식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FC2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G2B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식별번호 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FC2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용    도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FC2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    질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FC2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조달  단가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FC2A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대인소독기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SJ-350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자외선방식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22158500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출입구 소독기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샌드위치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판넬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￦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3,500,000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대인소독기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SJ-350s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자외선방식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22248510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방문자 및 방문차량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샌드위치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판넬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￦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4,950,000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대인소독기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SJ-350sl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자외선방식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22164947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출입구소독기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스테인리스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\6,600,000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대인소독기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SJ-350P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자외선방식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 등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록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출입구소독기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스테인리스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/PC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\4,400,000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대인소독기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SJ-450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안개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분무형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 등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록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출입구 소독기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스테인리스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/PC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￦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4,400,000</a:t>
                      </a:r>
                    </a:p>
                  </a:txBody>
                  <a:tcPr marL="97500" marR="975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8497" y="404664"/>
            <a:ext cx="8915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kern="0" dirty="0">
                <a:latin typeface="맑은 고딕" pitchFamily="50" charset="-127"/>
                <a:ea typeface="맑은 고딕" pitchFamily="50" charset="-127"/>
                <a:cs typeface="+mj-cs"/>
              </a:rPr>
              <a:t>14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. 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농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.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축산용 방역장비 대인소독기 제품사양 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58576" y="6209554"/>
            <a:ext cx="152559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160000"/>
              </a:lnSpc>
            </a:pPr>
            <a:r>
              <a:rPr lang="en-US" altLang="ko-KR" sz="1200" dirty="0"/>
              <a:t>SJ-350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304928" y="6227256"/>
            <a:ext cx="150755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160000"/>
              </a:lnSpc>
            </a:pPr>
            <a:r>
              <a:rPr lang="en-US" altLang="ko-KR" sz="1200" dirty="0"/>
              <a:t>SJ-350sl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284169" y="6194735"/>
            <a:ext cx="2092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160000"/>
              </a:lnSpc>
            </a:pPr>
            <a:r>
              <a:rPr lang="en-US" altLang="ko-KR" sz="1200" dirty="0"/>
              <a:t>SJ-350s [</a:t>
            </a:r>
            <a:r>
              <a:rPr lang="ko-KR" altLang="en-US" sz="1200" dirty="0" err="1"/>
              <a:t>다목적용</a:t>
            </a:r>
            <a:r>
              <a:rPr lang="en-US" altLang="ko-KR" sz="1200" dirty="0"/>
              <a:t>]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4" y="4077072"/>
            <a:ext cx="1408674" cy="208823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33" y="4077072"/>
            <a:ext cx="1322048" cy="208823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49" y="4077072"/>
            <a:ext cx="1701303" cy="208823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546" y="4077072"/>
            <a:ext cx="155794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7808924" y="6237312"/>
            <a:ext cx="131009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160000"/>
              </a:lnSpc>
            </a:pPr>
            <a:r>
              <a:rPr lang="en-US" altLang="ko-KR" sz="1200" dirty="0"/>
              <a:t>SJ-450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6091180" y="6237312"/>
            <a:ext cx="1310092" cy="349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160000"/>
              </a:lnSpc>
            </a:pPr>
            <a:r>
              <a:rPr lang="en-US" altLang="ko-KR" sz="1200" dirty="0"/>
              <a:t>SJ-350P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A9F9BC46-7CAF-497B-B4A2-6A79A182D5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09" y="4004513"/>
            <a:ext cx="1446322" cy="222274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642918"/>
            <a:ext cx="8915400" cy="714380"/>
          </a:xfrm>
        </p:spPr>
        <p:txBody>
          <a:bodyPr/>
          <a:lstStyle/>
          <a:p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제안의 목적 과 배경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28736"/>
            <a:ext cx="8915400" cy="50006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목 적</a:t>
            </a:r>
            <a:endParaRPr lang="en-US" altLang="ko-KR" sz="18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각종 전염성 질병에 대한 피해는 날이 갈수록 심각해지는 상황이며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이에 대한 대책을 정부 및 관련단체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축산농가에서 추진하고는 있지만 미진함을 떨쳐버릴 수 없는 게 현실이다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우리회사의 출입구 대인소독기는 보다 실질적이고 사전적 예방 대책의 일환으로 출입구에서 부터 방문객의 옷이나 신발 등</a:t>
            </a:r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  <a:buNone/>
            </a:pP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     의 오염을 통해서 전염될 수 있는 위험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세균및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바이러스등을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제거하기 위한 최적의 시스템이다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또한  방문객의 다수는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영업관련이거나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여러곳을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경유하는 경우가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많아서 전염병원 전파의 주요 매개체 역할을 한다고 밝혀졌다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당사의 출입구 대인 방역시스템은 사람을 통한 각종 전염병 전파를 출입구에서 원천적 차단을 할 수 있으며  위생적 관리를 시각적으로 보여줌으로써 방문객의 위생신뢰도 향상에 효과를 얻을 수 있다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     </a:t>
            </a:r>
            <a:endParaRPr lang="en-US" altLang="ko-KR" sz="1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출입이 잦은 장소에 설치함으로써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출입자등의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외부옷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300" b="1" dirty="0" err="1">
                <a:latin typeface="맑은 고딕" pitchFamily="50" charset="-127"/>
                <a:ea typeface="맑은 고딕" pitchFamily="50" charset="-127"/>
              </a:rPr>
              <a:t>신발및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 반입물품까지 완벽살균 후 출입으로</a:t>
            </a:r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시설내의 위생적인 환경을 조성하는데 목적이 있다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     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24334-DD71-4E54-8291-8DBE4B278645}" type="slidenum">
              <a:rPr lang="ko-KR" altLang="en-US" smtClean="0"/>
              <a:pPr/>
              <a:t>2</a:t>
            </a:fld>
            <a:endParaRPr lang="en-US" altLang="ko-KR" dirty="0"/>
          </a:p>
        </p:txBody>
      </p:sp>
    </p:spTree>
  </p:cSld>
  <p:clrMapOvr>
    <a:masterClrMapping/>
  </p:clrMapOvr>
  <p:transition spd="med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B1B760-7FAE-4A0E-B70C-B5B45DACF74C}" type="slidenum">
              <a:rPr lang="ko-KR" altLang="en-US" smtClean="0"/>
              <a:pPr/>
              <a:t>3</a:t>
            </a:fld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9097" y="3299504"/>
            <a:ext cx="9283031" cy="355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대인소독기의 특징</a:t>
            </a:r>
          </a:p>
          <a:p>
            <a:pPr marL="742950" marR="0" lvl="1" indent="-285750" algn="l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ko-KR" altLang="en-US" sz="1100" b="1" kern="0" dirty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방문객의 옷에 묻어 있을 수 있는 각종 전염성 세균 완벽살균</a:t>
            </a: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742950" marR="0" lvl="1" indent="-285750" algn="l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ko-KR" altLang="en-US" sz="1100" b="1" kern="0" dirty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종사자의 근무복 및 위생복</a:t>
            </a: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장화</a:t>
            </a: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장갑 등 완벽살균</a:t>
            </a: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742950" marR="0" lvl="1" indent="-285750" algn="l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초 강력 자외선으로 </a:t>
            </a: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15</a:t>
            </a: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초 이내 완벽살균으로 간편하면서도 경제적</a:t>
            </a: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742950" marR="0" lvl="1" indent="-285750" algn="l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24</a:t>
            </a: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시간 살균소독기 가동으로 수시살균</a:t>
            </a: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742950" marR="0" lvl="1" indent="-285750" algn="l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일년에 한번 자외선 램프교환만으로 완벽성능보장</a:t>
            </a:r>
          </a:p>
          <a:p>
            <a:pPr marL="742950" marR="0" lvl="1" indent="-285750" algn="l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별도의 리필이나 약품이 필요 없고 초 절전 설계로 유지비 최소화</a:t>
            </a:r>
          </a:p>
          <a:p>
            <a:pPr marL="742950" marR="0" lvl="1" indent="-285750" algn="l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외부 </a:t>
            </a:r>
            <a:r>
              <a:rPr lang="ko-KR" altLang="en-US" sz="1100" b="1" kern="0" dirty="0" err="1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스테인레스및</a:t>
            </a:r>
            <a:r>
              <a:rPr lang="ko-KR" altLang="en-US" sz="1100" b="1" kern="0" dirty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샌드위치</a:t>
            </a: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제작으로 </a:t>
            </a:r>
            <a:r>
              <a:rPr lang="ko-KR" altLang="en-US" sz="1100" b="1" kern="0" dirty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위생적이며 보온효과</a:t>
            </a:r>
            <a:r>
              <a:rPr lang="en-US" altLang="ko-KR" sz="1100" b="1" kern="0" dirty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519699" y="629902"/>
            <a:ext cx="9062949" cy="276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배 경</a:t>
            </a:r>
            <a:endParaRPr lang="en-US" altLang="ko-KR" sz="18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지난 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2010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월말 경북 안동에서 최초 발생해 경북 일대를 휩쓴 </a:t>
            </a:r>
            <a:r>
              <a:rPr lang="ko-KR" altLang="en-US" sz="11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구제역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은 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14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일 경기 양주로 옮겨가 삽시간에 국내 최대의 양돈 밀집 지역인 경기도를 집어 삼켰고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이로 인하여 전국 축산 농가들은 불안에 떨어야만 하는 최악의 구제역 발생 대란으로 비화되었다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지난해 </a:t>
            </a:r>
            <a:r>
              <a:rPr lang="ko-KR" altLang="en-US" sz="11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발병한 아프리카 </a:t>
            </a:r>
            <a:r>
              <a:rPr lang="ko-KR" altLang="en-US" sz="1100" b="1" dirty="0" err="1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돼지열병및</a:t>
            </a:r>
            <a:r>
              <a:rPr lang="ko-KR" altLang="en-US" sz="11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당면한 코로나 바이러스에 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이르기까지 전염병 전파의 매개체를 원천적이며 일차적 방역을 통해 차단함으로써 예방효과를 극대화 </a:t>
            </a:r>
            <a:r>
              <a:rPr lang="ko-KR" altLang="en-US" sz="1100" b="1" dirty="0" err="1">
                <a:latin typeface="맑은 고딕" pitchFamily="50" charset="-127"/>
                <a:ea typeface="맑은 고딕" pitchFamily="50" charset="-127"/>
              </a:rPr>
              <a:t>시킬수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 있다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이에 미연에 대비하는 지혜로움을 갖고자 하는데</a:t>
            </a:r>
            <a:endParaRPr lang="en-US" altLang="ko-KR" sz="1100" b="1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         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 그 배경이 있음을 강조한다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ko-KR" alt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23" y="5291017"/>
            <a:ext cx="2436595" cy="129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3964835"/>
            <a:ext cx="2436595" cy="1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CA5CC5E-95DA-4D9C-BDC3-2F8B5F3C9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992" y="2009046"/>
            <a:ext cx="1893344" cy="193636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3357C8D-AE9A-4190-9461-E5CB47E58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928" y="2073848"/>
            <a:ext cx="2448272" cy="165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21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CC3E2-EF9F-4AA2-B0FB-F44373209E0B}" type="slidenum">
              <a:rPr lang="ko-KR" altLang="en-US" smtClean="0"/>
              <a:pPr/>
              <a:t>4</a:t>
            </a:fld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3" y="1765222"/>
            <a:ext cx="2433478" cy="3843782"/>
          </a:xfrm>
          <a:prstGeom prst="rect">
            <a:avLst/>
          </a:prstGeom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28497" y="404664"/>
            <a:ext cx="89154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2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. 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출입구 대인소독기 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SJ-350sl </a:t>
            </a: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[</a:t>
            </a:r>
            <a:r>
              <a:rPr kumimoji="0" lang="ko-KR" alt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공공기관 및 병원 출입구</a:t>
            </a: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]</a:t>
            </a:r>
            <a:endParaRPr kumimoji="0" lang="ko-KR" altLang="en-US" sz="15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5811096" y="1668571"/>
            <a:ext cx="3292215" cy="4280709"/>
          </a:xfrm>
          <a:prstGeom prst="roundRect">
            <a:avLst>
              <a:gd name="adj" fmla="val 4690"/>
            </a:avLst>
          </a:prstGeom>
          <a:solidFill>
            <a:schemeClr val="bg1"/>
          </a:solidFill>
          <a:ln w="571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en-US" sz="1200">
              <a:latin typeface="굴림" charset="-127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gray">
          <a:xfrm>
            <a:off x="6226310" y="1473308"/>
            <a:ext cx="2578002" cy="39015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>
              <a:defRPr/>
            </a:pPr>
            <a:endParaRPr kumimoji="1" lang="ko-KR" altLang="en-US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 flipH="1">
            <a:off x="8527578" y="1570145"/>
            <a:ext cx="99592" cy="195077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en-US" sz="1200">
              <a:latin typeface="굴림" charset="-127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 flipH="1">
            <a:off x="6435165" y="1570145"/>
            <a:ext cx="99592" cy="195077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en-US" sz="1200">
              <a:latin typeface="굴림" charset="-127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gray">
          <a:xfrm>
            <a:off x="6513173" y="1556793"/>
            <a:ext cx="201440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굴림" charset="-127"/>
              </a:rPr>
              <a:t>SJ-350sl </a:t>
            </a:r>
            <a:r>
              <a:rPr lang="ko-KR" altLang="en-US" sz="1200" b="1" dirty="0">
                <a:solidFill>
                  <a:schemeClr val="bg1"/>
                </a:solidFill>
                <a:latin typeface="굴림" charset="-127"/>
              </a:rPr>
              <a:t>제원 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026049" y="2034151"/>
            <a:ext cx="2903807" cy="38398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전   원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: AC 220V (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단상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6026049" y="2519545"/>
            <a:ext cx="2903807" cy="3839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규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  격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: 1100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㎜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×1100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㎜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×2100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㎜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6026049" y="3501647"/>
            <a:ext cx="2903807" cy="382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운영방식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전자동 </a:t>
            </a:r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콘트롤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6026049" y="4004284"/>
            <a:ext cx="2903807" cy="38398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소독방식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자외선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오존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적외선</a:t>
            </a: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6026049" y="4463761"/>
            <a:ext cx="2903807" cy="38398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소독시간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: 0 ~ 15sec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022609" y="4940387"/>
            <a:ext cx="2903807" cy="3839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실내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실외 설치 가능</a:t>
            </a:r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6026049" y="5417013"/>
            <a:ext cx="2903807" cy="3839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발판소독기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: SUS W610*D470*H30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6025699" y="2997591"/>
            <a:ext cx="2903807" cy="382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재   질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스테인리스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강화유리문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36" y="1623215"/>
            <a:ext cx="2338534" cy="39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067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출입구 대인소독기 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SJ-350sl 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세부특징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CC3E2-EF9F-4AA2-B0FB-F44373209E0B}" type="slidenum">
              <a:rPr lang="ko-KR" altLang="en-US" smtClean="0"/>
              <a:pPr/>
              <a:t>5</a:t>
            </a:fld>
            <a:endParaRPr lang="en-US" altLang="ko-K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04528" y="1714500"/>
          <a:ext cx="8712968" cy="4666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프레젠테이션" r:id="rId3" imgW="4570318" imgH="3427401" progId="PowerPoint.Show.12">
                  <p:embed/>
                </p:oleObj>
              </mc:Choice>
              <mc:Fallback>
                <p:oleObj name="프레젠테이션" r:id="rId3" imgW="4570318" imgH="3427401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28" y="1714500"/>
                        <a:ext cx="8712968" cy="4666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CC3E2-EF9F-4AA2-B0FB-F44373209E0B}" type="slidenum">
              <a:rPr lang="ko-KR" altLang="en-US" smtClean="0"/>
              <a:pPr/>
              <a:t>6</a:t>
            </a:fld>
            <a:endParaRPr lang="en-US" altLang="ko-KR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00042"/>
            <a:ext cx="8915400" cy="714380"/>
          </a:xfrm>
        </p:spPr>
        <p:txBody>
          <a:bodyPr/>
          <a:lstStyle/>
          <a:p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출입구 대인소독기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 SJ-350P </a:t>
            </a:r>
            <a:r>
              <a:rPr lang="en-US" altLang="ko-KR" sz="15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500" b="1" dirty="0">
                <a:latin typeface="맑은 고딕" pitchFamily="50" charset="-127"/>
                <a:ea typeface="맑은 고딕" pitchFamily="50" charset="-127"/>
              </a:rPr>
              <a:t>출입 방문자 소독</a:t>
            </a:r>
            <a:r>
              <a:rPr lang="en-US" altLang="ko-KR" sz="1500" b="1" dirty="0"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389638"/>
            <a:ext cx="4290881" cy="491968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z="1400" dirty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z="1400" dirty="0"/>
          </a:p>
        </p:txBody>
      </p:sp>
      <p:sp>
        <p:nvSpPr>
          <p:cNvPr id="8" name="슬라이드 번호 개체 틀 10"/>
          <p:cNvSpPr txBox="1">
            <a:spLocks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Black" pitchFamily="34" charset="0"/>
                <a:ea typeface="굴림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FB1B760-7FAE-4A0E-B70C-B5B45DACF74C}" type="slidenum">
              <a:rPr lang="ko-KR" altLang="en-US" smtClean="0"/>
              <a:pPr/>
              <a:t>6</a:t>
            </a:fld>
            <a:endParaRPr lang="en-US" altLang="ko-KR" dirty="0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109502" y="1808739"/>
            <a:ext cx="3979598" cy="4319587"/>
          </a:xfrm>
          <a:prstGeom prst="roundRect">
            <a:avLst>
              <a:gd name="adj" fmla="val 4690"/>
            </a:avLst>
          </a:prstGeom>
          <a:solidFill>
            <a:schemeClr val="bg1"/>
          </a:solidFill>
          <a:ln w="571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en-US" sz="1400">
              <a:latin typeface="굴림" charset="-127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5611681" y="1613475"/>
            <a:ext cx="3116263" cy="393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>
              <a:defRPr/>
            </a:pPr>
            <a:endParaRPr kumimoji="1" lang="ko-KR" altLang="en-US" sz="14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flipH="1">
            <a:off x="8430420" y="1710313"/>
            <a:ext cx="120385" cy="196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en-US" sz="1400">
              <a:latin typeface="굴림" charset="-127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flipH="1">
            <a:off x="5783661" y="1710313"/>
            <a:ext cx="120385" cy="196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en-US" sz="1400">
              <a:latin typeface="굴림" charset="-127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6457253" y="1638876"/>
            <a:ext cx="137730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" charset="-127"/>
              </a:rPr>
              <a:t>SJ-350p </a:t>
            </a:r>
            <a:r>
              <a:rPr lang="ko-KR" altLang="en-US" sz="1400" b="1" dirty="0">
                <a:solidFill>
                  <a:schemeClr val="bg1"/>
                </a:solidFill>
                <a:latin typeface="굴림" charset="-127"/>
              </a:rPr>
              <a:t>제원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5343394" y="2174319"/>
            <a:ext cx="3510094" cy="3874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전   원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AC 220V (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단상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5343394" y="2659712"/>
            <a:ext cx="3510094" cy="38747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규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  격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1100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㎜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×1000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㎜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×2030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㎜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5343394" y="3641814"/>
            <a:ext cx="3510094" cy="386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운영방식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전자동 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콘트롤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43394" y="4144452"/>
            <a:ext cx="3510094" cy="3874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소독방식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자외선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오존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적외선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5343394" y="4603929"/>
            <a:ext cx="3510094" cy="3874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소독시간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0 ~ 15sec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339954" y="5080554"/>
            <a:ext cx="3510094" cy="38747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소독 후 출입이 가능한 자동 개폐장치 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5343394" y="5557180"/>
            <a:ext cx="3510094" cy="38747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발판소독기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SUS W610*D470*H30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343044" y="3137758"/>
            <a:ext cx="3510094" cy="386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재   질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스텐리스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/ PC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5E05487-5DC4-4A70-9C6A-E6FF1E31D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01" y="1710313"/>
            <a:ext cx="2797180" cy="42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8582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CC3E2-EF9F-4AA2-B0FB-F44373209E0B}" type="slidenum">
              <a:rPr lang="ko-KR" altLang="en-US" smtClean="0"/>
              <a:pPr/>
              <a:t>7</a:t>
            </a:fld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56" y="1923853"/>
            <a:ext cx="3228629" cy="4331221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95300" y="428604"/>
            <a:ext cx="89154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5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. 2015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년 대인소독기 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SJ-450 –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안개분무형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109502" y="1785938"/>
            <a:ext cx="3979598" cy="4319587"/>
          </a:xfrm>
          <a:prstGeom prst="roundRect">
            <a:avLst>
              <a:gd name="adj" fmla="val 4690"/>
            </a:avLst>
          </a:prstGeom>
          <a:solidFill>
            <a:schemeClr val="bg1"/>
          </a:solidFill>
          <a:ln w="571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en-US" sz="1400">
              <a:latin typeface="굴림" charset="-127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5611681" y="1590675"/>
            <a:ext cx="3116263" cy="393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>
              <a:defRPr/>
            </a:pPr>
            <a:endParaRPr kumimoji="1" lang="ko-KR" altLang="en-US" sz="14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flipH="1">
            <a:off x="8430420" y="1687513"/>
            <a:ext cx="120385" cy="196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en-US" sz="1400">
              <a:latin typeface="굴림" charset="-127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flipH="1">
            <a:off x="5783661" y="1687513"/>
            <a:ext cx="120385" cy="196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en-US" sz="1400">
              <a:latin typeface="굴림" charset="-127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gray">
          <a:xfrm>
            <a:off x="6510952" y="1616076"/>
            <a:ext cx="126989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" charset="-127"/>
              </a:rPr>
              <a:t>SJ-450 </a:t>
            </a:r>
            <a:r>
              <a:rPr lang="ko-KR" altLang="en-US" sz="1400" b="1" dirty="0">
                <a:solidFill>
                  <a:schemeClr val="bg1"/>
                </a:solidFill>
                <a:latin typeface="굴림" charset="-127"/>
              </a:rPr>
              <a:t>제원 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343394" y="2151519"/>
            <a:ext cx="3510094" cy="3874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전   원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AC 220V (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단상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343394" y="2636912"/>
            <a:ext cx="3510094" cy="38747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규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  격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1300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㎜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×1000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㎜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×2100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㎜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5343394" y="3619014"/>
            <a:ext cx="3510094" cy="386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운영방식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전자동 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콘트롤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343394" y="4121652"/>
            <a:ext cx="3510094" cy="3874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소독방식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안개분무형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5343394" y="4581129"/>
            <a:ext cx="3510094" cy="3874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소독시간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0 ~ 15sec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5339954" y="5057754"/>
            <a:ext cx="3510094" cy="38747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동파방지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히터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열풍방식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2000W)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5343394" y="5534380"/>
            <a:ext cx="3510094" cy="38747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발판소독기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SUS W610*D470*H30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5343044" y="3114958"/>
            <a:ext cx="3510094" cy="386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재   질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스테인리스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/ PC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69132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B67529-EB72-4835-B715-05B471E8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595536"/>
          </a:xfrm>
        </p:spPr>
        <p:txBody>
          <a:bodyPr/>
          <a:lstStyle/>
          <a:p>
            <a:r>
              <a:rPr lang="en-US" altLang="ko-KR" sz="2000" b="1" dirty="0"/>
              <a:t>6-1</a:t>
            </a:r>
            <a:r>
              <a:rPr lang="ko-KR" altLang="en-US" sz="2000" b="1" dirty="0"/>
              <a:t>설치사례 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5327B2B-A747-49A5-A006-4CBE4164F9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CC3E2-EF9F-4AA2-B0FB-F44373209E0B}" type="slidenum">
              <a:rPr lang="ko-KR" altLang="en-US" smtClean="0"/>
              <a:pPr/>
              <a:t>8</a:t>
            </a:fld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5769C90-E068-42E7-97D7-59799067D6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3" y="1139927"/>
            <a:ext cx="1800200" cy="2400266"/>
          </a:xfrm>
          <a:prstGeom prst="rect">
            <a:avLst/>
          </a:prstGeom>
        </p:spPr>
      </p:pic>
      <p:sp>
        <p:nvSpPr>
          <p:cNvPr id="9" name="Rectangle 20">
            <a:extLst>
              <a:ext uri="{FF2B5EF4-FFF2-40B4-BE49-F238E27FC236}">
                <a16:creationId xmlns:a16="http://schemas.microsoft.com/office/drawing/2014/main" id="{2917CA85-DAB7-4CE4-887C-39D2D5D96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09" y="3663434"/>
            <a:ext cx="1872208" cy="2423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코로나예방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보건소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FA5037F-E7F1-46F9-B1A7-1F3066A14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0" y="1193050"/>
            <a:ext cx="3803915" cy="213970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2F08809-5B70-4DA7-8849-C7B81E160D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74" y="588536"/>
            <a:ext cx="1807299" cy="3212976"/>
          </a:xfrm>
          <a:prstGeom prst="rect">
            <a:avLst/>
          </a:prstGeom>
        </p:spPr>
      </p:pic>
      <p:pic>
        <p:nvPicPr>
          <p:cNvPr id="14" name="내용 개체 틀 6">
            <a:extLst>
              <a:ext uri="{FF2B5EF4-FFF2-40B4-BE49-F238E27FC236}">
                <a16:creationId xmlns:a16="http://schemas.microsoft.com/office/drawing/2014/main" id="{61BE0AF5-21CA-4BF4-8C07-A1378750DE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31" y="4029065"/>
            <a:ext cx="1927474" cy="2569966"/>
          </a:xfrm>
        </p:spPr>
      </p:pic>
      <p:sp>
        <p:nvSpPr>
          <p:cNvPr id="15" name="Rectangle 20">
            <a:extLst>
              <a:ext uri="{FF2B5EF4-FFF2-40B4-BE49-F238E27FC236}">
                <a16:creationId xmlns:a16="http://schemas.microsoft.com/office/drawing/2014/main" id="{B49EF5E8-81BF-4C99-AB29-A310CD0FF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6816" y="3468279"/>
            <a:ext cx="1872208" cy="2423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창평고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급식소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남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4AB1E3B9-8356-4451-889D-23B9C483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441" y="6547002"/>
            <a:ext cx="1872208" cy="2423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    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향남고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급식소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8B825ABD-E1A0-4314-BEBF-BE86ECB6D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859" y="3837176"/>
            <a:ext cx="1872208" cy="2423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창평고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급식소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여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3CB04C03-8DD7-4307-9EEA-404A97CF9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233" y="4118245"/>
            <a:ext cx="3946834" cy="2375148"/>
          </a:xfrm>
          <a:prstGeom prst="rect">
            <a:avLst/>
          </a:prstGeom>
        </p:spPr>
      </p:pic>
      <p:sp>
        <p:nvSpPr>
          <p:cNvPr id="20" name="Rectangle 20">
            <a:extLst>
              <a:ext uri="{FF2B5EF4-FFF2-40B4-BE49-F238E27FC236}">
                <a16:creationId xmlns:a16="http://schemas.microsoft.com/office/drawing/2014/main" id="{6300D686-E634-480C-9B50-504A54300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144" y="6501622"/>
            <a:ext cx="1872208" cy="2423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  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시청청사입구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1367CD5D-4858-497C-B3EB-3A16AAAAB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7" y="4001701"/>
            <a:ext cx="2120905" cy="2491692"/>
          </a:xfrm>
          <a:prstGeom prst="rect">
            <a:avLst/>
          </a:prstGeom>
        </p:spPr>
      </p:pic>
      <p:sp>
        <p:nvSpPr>
          <p:cNvPr id="22" name="Rectangle 20">
            <a:extLst>
              <a:ext uri="{FF2B5EF4-FFF2-40B4-BE49-F238E27FC236}">
                <a16:creationId xmlns:a16="http://schemas.microsoft.com/office/drawing/2014/main" id="{EA8E62D1-BFEE-450D-9630-F716D4CB5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4" y="6547002"/>
            <a:ext cx="1872208" cy="2423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전남과학고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46831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9648EE-8896-4479-8D04-095E0030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739552"/>
          </a:xfrm>
        </p:spPr>
        <p:txBody>
          <a:bodyPr/>
          <a:lstStyle/>
          <a:p>
            <a:r>
              <a:rPr lang="en-US" altLang="ko-KR" sz="2000" b="1" dirty="0"/>
              <a:t>6-2 </a:t>
            </a:r>
            <a:r>
              <a:rPr lang="ko-KR" altLang="en-US" sz="2000" b="1" dirty="0"/>
              <a:t>설치사례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63FF47E-3474-4FD4-B101-D43EC33EF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CC3E2-EF9F-4AA2-B0FB-F44373209E0B}" type="slidenum">
              <a:rPr lang="ko-KR" altLang="en-US" smtClean="0"/>
              <a:pPr/>
              <a:t>9</a:t>
            </a:fld>
            <a:endParaRPr lang="en-US" altLang="ko-KR" dirty="0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147E5A87-6A99-4802-921C-8EA740B7A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033" y="3190425"/>
            <a:ext cx="2323074" cy="2766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관광시설 출입구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910E6C1-3BD3-441B-A85C-0C88AD4E9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01" y="1300050"/>
            <a:ext cx="2555776" cy="1916832"/>
          </a:xfrm>
          <a:prstGeom prst="rect">
            <a:avLst/>
          </a:prstGeom>
        </p:spPr>
      </p:pic>
      <p:sp>
        <p:nvSpPr>
          <p:cNvPr id="15" name="Rectangle 20">
            <a:extLst>
              <a:ext uri="{FF2B5EF4-FFF2-40B4-BE49-F238E27FC236}">
                <a16:creationId xmlns:a16="http://schemas.microsoft.com/office/drawing/2014/main" id="{4A5084B4-D6DF-4A30-9DAE-33EEAB67F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832" y="3450407"/>
            <a:ext cx="2493685" cy="2423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동물원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견학용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77AA4DAD-E2ED-40FE-92A4-748A09BA7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99" y="1294131"/>
            <a:ext cx="3407701" cy="1916832"/>
          </a:xfrm>
          <a:prstGeom prst="rect">
            <a:avLst/>
          </a:prstGeom>
        </p:spPr>
      </p:pic>
      <p:sp>
        <p:nvSpPr>
          <p:cNvPr id="18" name="Rectangle 20">
            <a:extLst>
              <a:ext uri="{FF2B5EF4-FFF2-40B4-BE49-F238E27FC236}">
                <a16:creationId xmlns:a16="http://schemas.microsoft.com/office/drawing/2014/main" id="{74A2EC30-C599-4967-AC31-E0A976E7E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184" y="3492677"/>
            <a:ext cx="2493685" cy="2423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순천만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견학용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5BAD9B74-C29C-479F-A6D1-C72DCB08F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91" y="3905765"/>
            <a:ext cx="1696207" cy="226160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85540E6-C66C-443E-A491-AD45CE4B1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610" y="6270727"/>
            <a:ext cx="2493685" cy="2423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장성군 자연학습장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5CFEDDEF-CCD0-4B95-AD16-23866D4590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72" y="3845430"/>
            <a:ext cx="1754408" cy="2204864"/>
          </a:xfrm>
          <a:prstGeom prst="rect">
            <a:avLst/>
          </a:prstGeom>
        </p:spPr>
      </p:pic>
      <p:sp>
        <p:nvSpPr>
          <p:cNvPr id="24" name="Rectangle 20">
            <a:extLst>
              <a:ext uri="{FF2B5EF4-FFF2-40B4-BE49-F238E27FC236}">
                <a16:creationId xmlns:a16="http://schemas.microsoft.com/office/drawing/2014/main" id="{7A1BBE30-40F9-455D-B4D8-3BAE97704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160" y="6230911"/>
            <a:ext cx="2493685" cy="2423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강원대학교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개소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923559D-4454-47E3-B972-11783C7301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85" y="3860629"/>
            <a:ext cx="1904432" cy="2762820"/>
          </a:xfrm>
          <a:prstGeom prst="rect">
            <a:avLst/>
          </a:prstGeom>
        </p:spPr>
      </p:pic>
      <p:sp>
        <p:nvSpPr>
          <p:cNvPr id="16" name="Rectangle 20">
            <a:extLst>
              <a:ext uri="{FF2B5EF4-FFF2-40B4-BE49-F238E27FC236}">
                <a16:creationId xmlns:a16="http://schemas.microsoft.com/office/drawing/2014/main" id="{B1160C4D-5CEE-41A4-B75D-DB59625BB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314" y="6278083"/>
            <a:ext cx="2493685" cy="2423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장성군 자연학습장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03E5728A-9230-44D2-A9DD-BCA4C06E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2841" y="6279605"/>
            <a:ext cx="2493685" cy="2423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장성군 자연학습장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6619DE0B-B5FA-4593-97F4-922E1292A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86" y="6278083"/>
            <a:ext cx="2493685" cy="2423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목포 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국제여객선터미널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84FA7FBC-C126-43AD-8232-96DF45E5EC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1" y="1421679"/>
            <a:ext cx="2707398" cy="1522911"/>
          </a:xfrm>
        </p:spPr>
      </p:pic>
    </p:spTree>
    <p:extLst>
      <p:ext uri="{BB962C8B-B14F-4D97-AF65-F5344CB8AC3E}">
        <p14:creationId xmlns:p14="http://schemas.microsoft.com/office/powerpoint/2010/main" val="3191239896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제안서">
  <a:themeElements>
    <a:clrScheme name="Office 테마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 테마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테마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제안서</Template>
  <TotalTime>4442</TotalTime>
  <Words>1303</Words>
  <Application>Microsoft Office PowerPoint</Application>
  <PresentationFormat>A4 용지(210x297mm)</PresentationFormat>
  <Paragraphs>259</Paragraphs>
  <Slides>18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9" baseType="lpstr">
      <vt:lpstr>HY헤드라인M</vt:lpstr>
      <vt:lpstr>굴림</vt:lpstr>
      <vt:lpstr>맑은 고딕</vt:lpstr>
      <vt:lpstr>바탕체</vt:lpstr>
      <vt:lpstr>Arial</vt:lpstr>
      <vt:lpstr>Arial Black</vt:lpstr>
      <vt:lpstr>Times New Roman</vt:lpstr>
      <vt:lpstr>Webdings</vt:lpstr>
      <vt:lpstr>Wingdings</vt:lpstr>
      <vt:lpstr>제안서</vt:lpstr>
      <vt:lpstr>프레젠테이션</vt:lpstr>
      <vt:lpstr>다중이용시설용 방역장비 대인소독기 제안서 </vt:lpstr>
      <vt:lpstr>1. 제안의 목적 과 배경</vt:lpstr>
      <vt:lpstr>PowerPoint 프레젠테이션</vt:lpstr>
      <vt:lpstr>PowerPoint 프레젠테이션</vt:lpstr>
      <vt:lpstr>3. 출입구 대인소독기 SJ-350sl [세부특징]</vt:lpstr>
      <vt:lpstr>4. 출입구 대인소독기 SJ-350P [출입 방문자 소독]</vt:lpstr>
      <vt:lpstr>PowerPoint 프레젠테이션</vt:lpstr>
      <vt:lpstr>6-1설치사례 </vt:lpstr>
      <vt:lpstr>6-2 설치사례</vt:lpstr>
      <vt:lpstr>6-3.설치사례</vt:lpstr>
      <vt:lpstr>7. 출입구 대인소독기 SJ-350 [출입 방문자 소독]</vt:lpstr>
      <vt:lpstr>PowerPoint 프레젠테이션</vt:lpstr>
      <vt:lpstr>       9. 공기살균기(공기중 전염성 바이러스및 세균사멸)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XP SP3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프로젝트 제안서 </dc:title>
  <dc:creator>문병철</dc:creator>
  <cp:lastModifiedBy>Moon</cp:lastModifiedBy>
  <cp:revision>342</cp:revision>
  <cp:lastPrinted>2015-05-15T07:43:58Z</cp:lastPrinted>
  <dcterms:created xsi:type="dcterms:W3CDTF">2011-03-05T02:52:11Z</dcterms:created>
  <dcterms:modified xsi:type="dcterms:W3CDTF">2020-02-22T04:21:09Z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TC060891601042</vt:lpwstr>
  </property>
</Properties>
</file>